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389" r:id="rId4"/>
    <p:sldId id="261" r:id="rId5"/>
    <p:sldId id="262" r:id="rId6"/>
    <p:sldId id="263" r:id="rId7"/>
    <p:sldId id="266" r:id="rId8"/>
    <p:sldId id="393" r:id="rId9"/>
    <p:sldId id="409" r:id="rId10"/>
    <p:sldId id="268" r:id="rId11"/>
    <p:sldId id="26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9" autoAdjust="0"/>
    <p:restoredTop sz="99378" autoAdjust="0"/>
  </p:normalViewPr>
  <p:slideViewPr>
    <p:cSldViewPr>
      <p:cViewPr varScale="1">
        <p:scale>
          <a:sx n="75" d="100"/>
          <a:sy n="75" d="100"/>
        </p:scale>
        <p:origin x="-13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4.684793307086624E-3"/>
                  <c:y val="0.11297785433070848"/>
                </c:manualLayout>
              </c:layout>
              <c:showVal val="1"/>
            </c:dLbl>
            <c:dLbl>
              <c:idx val="1"/>
              <c:layout>
                <c:manualLayout>
                  <c:x val="-4.0520997375328133E-2"/>
                  <c:y val="-0.12545718503937056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Межбюджетные трансферты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833.9</c:v>
                </c:pt>
                <c:pt idx="1">
                  <c:v>242.9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886C0-A4E8-4920-83A5-BC96DC337EE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5B285A-09DB-488B-A469-CB3F6B457C49}">
      <dgm:prSet phldrT="[Текст]"/>
      <dgm:spPr/>
      <dgm:t>
        <a:bodyPr/>
        <a:lstStyle/>
        <a:p>
          <a:r>
            <a:rPr lang="ru-RU" dirty="0" smtClean="0"/>
            <a:t>2022г.</a:t>
          </a:r>
          <a:endParaRPr lang="ru-RU" dirty="0"/>
        </a:p>
      </dgm:t>
    </dgm:pt>
    <dgm:pt modelId="{78DD1F19-5954-4755-8A1B-9263A0181190}" type="parTrans" cxnId="{F43C5AAA-D8C9-4C6A-B3B1-5C1B03724B49}">
      <dgm:prSet/>
      <dgm:spPr/>
      <dgm:t>
        <a:bodyPr/>
        <a:lstStyle/>
        <a:p>
          <a:endParaRPr lang="ru-RU"/>
        </a:p>
      </dgm:t>
    </dgm:pt>
    <dgm:pt modelId="{013AE698-EF81-4F63-80DE-EA8B14F7670C}" type="sibTrans" cxnId="{F43C5AAA-D8C9-4C6A-B3B1-5C1B03724B49}">
      <dgm:prSet/>
      <dgm:spPr/>
      <dgm:t>
        <a:bodyPr/>
        <a:lstStyle/>
        <a:p>
          <a:endParaRPr lang="ru-RU"/>
        </a:p>
      </dgm:t>
    </dgm:pt>
    <dgm:pt modelId="{02237605-E75B-48D2-8EB2-CE8B45C6E8FE}">
      <dgm:prSet phldrT="[Текст]"/>
      <dgm:spPr/>
      <dgm:t>
        <a:bodyPr/>
        <a:lstStyle/>
        <a:p>
          <a:r>
            <a:rPr lang="ru-RU" b="1" dirty="0" smtClean="0"/>
            <a:t>49,40%</a:t>
          </a:r>
          <a:endParaRPr lang="ru-RU" b="1" dirty="0"/>
        </a:p>
      </dgm:t>
    </dgm:pt>
    <dgm:pt modelId="{C2E7F17B-77CE-4788-9CC2-47251CBEF42D}" type="parTrans" cxnId="{C2C8BEF1-72AB-45FD-91B2-B112AFE47A00}">
      <dgm:prSet/>
      <dgm:spPr/>
      <dgm:t>
        <a:bodyPr/>
        <a:lstStyle/>
        <a:p>
          <a:endParaRPr lang="ru-RU"/>
        </a:p>
      </dgm:t>
    </dgm:pt>
    <dgm:pt modelId="{1B856DBC-159A-4B9F-A744-EF78E2FD16DB}" type="sibTrans" cxnId="{C2C8BEF1-72AB-45FD-91B2-B112AFE47A00}">
      <dgm:prSet/>
      <dgm:spPr/>
      <dgm:t>
        <a:bodyPr/>
        <a:lstStyle/>
        <a:p>
          <a:endParaRPr lang="ru-RU"/>
        </a:p>
      </dgm:t>
    </dgm:pt>
    <dgm:pt modelId="{BC1443A7-18C1-4119-9E44-F2280FD1F643}">
      <dgm:prSet phldrT="[Текст]"/>
      <dgm:spPr/>
      <dgm:t>
        <a:bodyPr/>
        <a:lstStyle/>
        <a:p>
          <a:r>
            <a:rPr lang="ru-RU" b="1" dirty="0" smtClean="0"/>
            <a:t>164,5 млн.руб.</a:t>
          </a:r>
          <a:endParaRPr lang="ru-RU" b="1" dirty="0"/>
        </a:p>
      </dgm:t>
    </dgm:pt>
    <dgm:pt modelId="{B94BE8B2-9DAE-4FF0-AAD8-E42AB5214C73}" type="parTrans" cxnId="{0C57EA9B-DF41-4A76-AB03-404C333372D6}">
      <dgm:prSet/>
      <dgm:spPr/>
      <dgm:t>
        <a:bodyPr/>
        <a:lstStyle/>
        <a:p>
          <a:endParaRPr lang="ru-RU"/>
        </a:p>
      </dgm:t>
    </dgm:pt>
    <dgm:pt modelId="{AF059848-DBE9-403C-A1F8-C54AEB65BE15}" type="sibTrans" cxnId="{0C57EA9B-DF41-4A76-AB03-404C333372D6}">
      <dgm:prSet/>
      <dgm:spPr/>
      <dgm:t>
        <a:bodyPr/>
        <a:lstStyle/>
        <a:p>
          <a:endParaRPr lang="ru-RU"/>
        </a:p>
      </dgm:t>
    </dgm:pt>
    <dgm:pt modelId="{10D0A744-C286-45DC-ABEF-2BF6BE8564CC}">
      <dgm:prSet phldrT="[Текст]"/>
      <dgm:spPr/>
      <dgm:t>
        <a:bodyPr/>
        <a:lstStyle/>
        <a:p>
          <a:r>
            <a:rPr lang="ru-RU" dirty="0" smtClean="0"/>
            <a:t>2023г.</a:t>
          </a:r>
          <a:endParaRPr lang="ru-RU" dirty="0"/>
        </a:p>
      </dgm:t>
    </dgm:pt>
    <dgm:pt modelId="{572CB05F-BA02-4021-ADE1-5C1057340943}" type="parTrans" cxnId="{6F39FAB9-16AA-47AF-AFDE-88A6105CEDB0}">
      <dgm:prSet/>
      <dgm:spPr/>
      <dgm:t>
        <a:bodyPr/>
        <a:lstStyle/>
        <a:p>
          <a:endParaRPr lang="ru-RU"/>
        </a:p>
      </dgm:t>
    </dgm:pt>
    <dgm:pt modelId="{1808CD5A-A87A-48DA-B543-45C8E11E3EA0}" type="sibTrans" cxnId="{6F39FAB9-16AA-47AF-AFDE-88A6105CEDB0}">
      <dgm:prSet/>
      <dgm:spPr/>
      <dgm:t>
        <a:bodyPr/>
        <a:lstStyle/>
        <a:p>
          <a:endParaRPr lang="ru-RU"/>
        </a:p>
      </dgm:t>
    </dgm:pt>
    <dgm:pt modelId="{5E56BC40-FF95-47F6-8BAB-B89C57540BED}">
      <dgm:prSet phldrT="[Текст]"/>
      <dgm:spPr/>
      <dgm:t>
        <a:bodyPr/>
        <a:lstStyle/>
        <a:p>
          <a:r>
            <a:rPr lang="ru-RU" b="1" dirty="0" smtClean="0"/>
            <a:t>52,58%</a:t>
          </a:r>
          <a:endParaRPr lang="ru-RU" b="1" dirty="0"/>
        </a:p>
      </dgm:t>
    </dgm:pt>
    <dgm:pt modelId="{421A6D47-0095-4D7C-A1BB-819012788E7F}" type="parTrans" cxnId="{55F1A32E-8CBF-4535-8C3F-7C553FE4806B}">
      <dgm:prSet/>
      <dgm:spPr/>
      <dgm:t>
        <a:bodyPr/>
        <a:lstStyle/>
        <a:p>
          <a:endParaRPr lang="ru-RU"/>
        </a:p>
      </dgm:t>
    </dgm:pt>
    <dgm:pt modelId="{EF09DA7D-17C4-49D2-8741-0F9837C684B6}" type="sibTrans" cxnId="{55F1A32E-8CBF-4535-8C3F-7C553FE4806B}">
      <dgm:prSet/>
      <dgm:spPr/>
      <dgm:t>
        <a:bodyPr/>
        <a:lstStyle/>
        <a:p>
          <a:endParaRPr lang="ru-RU"/>
        </a:p>
      </dgm:t>
    </dgm:pt>
    <dgm:pt modelId="{2ED92EC0-3FC8-4A14-A010-2E4C85FF60F8}">
      <dgm:prSet phldrT="[Текст]"/>
      <dgm:spPr/>
      <dgm:t>
        <a:bodyPr/>
        <a:lstStyle/>
        <a:p>
          <a:r>
            <a:rPr lang="ru-RU" b="1" dirty="0" smtClean="0"/>
            <a:t>184,1 млн.руб.</a:t>
          </a:r>
          <a:endParaRPr lang="ru-RU" b="1" dirty="0"/>
        </a:p>
      </dgm:t>
    </dgm:pt>
    <dgm:pt modelId="{C51F6BFF-5CE2-4ADB-B9C8-3D90048E0CA0}" type="parTrans" cxnId="{B0122CE1-7954-4D5D-9141-8DA8C1632777}">
      <dgm:prSet/>
      <dgm:spPr/>
      <dgm:t>
        <a:bodyPr/>
        <a:lstStyle/>
        <a:p>
          <a:endParaRPr lang="ru-RU"/>
        </a:p>
      </dgm:t>
    </dgm:pt>
    <dgm:pt modelId="{2212A4AF-C811-4CCF-A437-F84904413FF4}" type="sibTrans" cxnId="{B0122CE1-7954-4D5D-9141-8DA8C1632777}">
      <dgm:prSet/>
      <dgm:spPr/>
      <dgm:t>
        <a:bodyPr/>
        <a:lstStyle/>
        <a:p>
          <a:endParaRPr lang="ru-RU"/>
        </a:p>
      </dgm:t>
    </dgm:pt>
    <dgm:pt modelId="{3EC76EB8-E13B-4304-AC20-E87526B7895E}">
      <dgm:prSet phldrT="[Текст]"/>
      <dgm:spPr/>
      <dgm:t>
        <a:bodyPr/>
        <a:lstStyle/>
        <a:p>
          <a:r>
            <a:rPr lang="ru-RU" dirty="0" smtClean="0"/>
            <a:t>2024г.</a:t>
          </a:r>
          <a:endParaRPr lang="ru-RU" dirty="0"/>
        </a:p>
      </dgm:t>
    </dgm:pt>
    <dgm:pt modelId="{0B9FDDF4-B689-4706-B4C0-994F34F44559}" type="parTrans" cxnId="{B49C7FC1-7EBD-4BF1-9926-B178A2AB09A2}">
      <dgm:prSet/>
      <dgm:spPr/>
      <dgm:t>
        <a:bodyPr/>
        <a:lstStyle/>
        <a:p>
          <a:endParaRPr lang="ru-RU"/>
        </a:p>
      </dgm:t>
    </dgm:pt>
    <dgm:pt modelId="{ADC73155-C6EA-4A7E-A2D2-6957C317291B}" type="sibTrans" cxnId="{B49C7FC1-7EBD-4BF1-9926-B178A2AB09A2}">
      <dgm:prSet/>
      <dgm:spPr/>
      <dgm:t>
        <a:bodyPr/>
        <a:lstStyle/>
        <a:p>
          <a:endParaRPr lang="ru-RU"/>
        </a:p>
      </dgm:t>
    </dgm:pt>
    <dgm:pt modelId="{02219FC6-912F-45FF-82C3-E57B50153E95}">
      <dgm:prSet phldrT="[Текст]"/>
      <dgm:spPr/>
      <dgm:t>
        <a:bodyPr/>
        <a:lstStyle/>
        <a:p>
          <a:r>
            <a:rPr lang="ru-RU" b="1" dirty="0" smtClean="0"/>
            <a:t>54,16%</a:t>
          </a:r>
          <a:endParaRPr lang="ru-RU" b="1" dirty="0"/>
        </a:p>
      </dgm:t>
    </dgm:pt>
    <dgm:pt modelId="{1CE36922-2815-47A8-9B44-99EF1BACCFCA}" type="parTrans" cxnId="{132FAC7E-2D16-4BF7-8753-9692F82A495E}">
      <dgm:prSet/>
      <dgm:spPr/>
      <dgm:t>
        <a:bodyPr/>
        <a:lstStyle/>
        <a:p>
          <a:endParaRPr lang="ru-RU"/>
        </a:p>
      </dgm:t>
    </dgm:pt>
    <dgm:pt modelId="{B0854DCE-FF5C-45D1-B420-C0C0561E84C6}" type="sibTrans" cxnId="{132FAC7E-2D16-4BF7-8753-9692F82A495E}">
      <dgm:prSet/>
      <dgm:spPr/>
      <dgm:t>
        <a:bodyPr/>
        <a:lstStyle/>
        <a:p>
          <a:endParaRPr lang="ru-RU"/>
        </a:p>
      </dgm:t>
    </dgm:pt>
    <dgm:pt modelId="{532AAFDC-13B9-4F5E-BD9B-B7BE712F1C5C}">
      <dgm:prSet phldrT="[Текст]"/>
      <dgm:spPr/>
      <dgm:t>
        <a:bodyPr/>
        <a:lstStyle/>
        <a:p>
          <a:r>
            <a:rPr lang="ru-RU" b="1" dirty="0" smtClean="0"/>
            <a:t>199,1млн.руб</a:t>
          </a:r>
          <a:endParaRPr lang="ru-RU" b="1" dirty="0"/>
        </a:p>
      </dgm:t>
    </dgm:pt>
    <dgm:pt modelId="{AF364F95-DB2D-4C1B-B308-D639139FE618}" type="parTrans" cxnId="{15BE85D9-B0E1-41DB-A65D-3DB7986E1440}">
      <dgm:prSet/>
      <dgm:spPr/>
      <dgm:t>
        <a:bodyPr/>
        <a:lstStyle/>
        <a:p>
          <a:endParaRPr lang="ru-RU"/>
        </a:p>
      </dgm:t>
    </dgm:pt>
    <dgm:pt modelId="{63254F15-AB16-4B0B-B813-9483B3C1CAFC}" type="sibTrans" cxnId="{15BE85D9-B0E1-41DB-A65D-3DB7986E1440}">
      <dgm:prSet/>
      <dgm:spPr/>
      <dgm:t>
        <a:bodyPr/>
        <a:lstStyle/>
        <a:p>
          <a:endParaRPr lang="ru-RU"/>
        </a:p>
      </dgm:t>
    </dgm:pt>
    <dgm:pt modelId="{756DBBD2-E0C7-4BFE-95FC-94380F06898D}">
      <dgm:prSet/>
      <dgm:spPr/>
      <dgm:t>
        <a:bodyPr/>
        <a:lstStyle/>
        <a:p>
          <a:r>
            <a:rPr lang="ru-RU" dirty="0" smtClean="0"/>
            <a:t>2021г.</a:t>
          </a:r>
          <a:endParaRPr lang="ru-RU" dirty="0"/>
        </a:p>
      </dgm:t>
    </dgm:pt>
    <dgm:pt modelId="{CD6E99CB-71B5-40B9-A600-1830E16845B2}" type="parTrans" cxnId="{03A876A2-EAC9-48FB-97A7-46548C669EAB}">
      <dgm:prSet/>
      <dgm:spPr/>
      <dgm:t>
        <a:bodyPr/>
        <a:lstStyle/>
        <a:p>
          <a:endParaRPr lang="ru-RU"/>
        </a:p>
      </dgm:t>
    </dgm:pt>
    <dgm:pt modelId="{31971A33-4B64-4C31-9FE5-72C42AEAE6E5}" type="sibTrans" cxnId="{03A876A2-EAC9-48FB-97A7-46548C669EAB}">
      <dgm:prSet/>
      <dgm:spPr/>
      <dgm:t>
        <a:bodyPr/>
        <a:lstStyle/>
        <a:p>
          <a:endParaRPr lang="ru-RU"/>
        </a:p>
      </dgm:t>
    </dgm:pt>
    <dgm:pt modelId="{00DB9FB9-DBB8-41BE-8E26-280DBEF3E5D9}">
      <dgm:prSet/>
      <dgm:spPr/>
      <dgm:t>
        <a:bodyPr/>
        <a:lstStyle/>
        <a:p>
          <a:r>
            <a:rPr lang="ru-RU" b="1" dirty="0" smtClean="0"/>
            <a:t>43,98%</a:t>
          </a:r>
          <a:endParaRPr lang="ru-RU" b="1" dirty="0"/>
        </a:p>
      </dgm:t>
    </dgm:pt>
    <dgm:pt modelId="{B79BD3F6-525F-4B26-92C0-8282256ACE6D}" type="parTrans" cxnId="{BFD1BAE1-3F35-4831-8E4C-59A9AE5672DC}">
      <dgm:prSet/>
      <dgm:spPr/>
      <dgm:t>
        <a:bodyPr/>
        <a:lstStyle/>
        <a:p>
          <a:endParaRPr lang="ru-RU"/>
        </a:p>
      </dgm:t>
    </dgm:pt>
    <dgm:pt modelId="{8DFC8BD4-0429-4612-9AAF-9B7DBD5F5E23}" type="sibTrans" cxnId="{BFD1BAE1-3F35-4831-8E4C-59A9AE5672DC}">
      <dgm:prSet/>
      <dgm:spPr/>
      <dgm:t>
        <a:bodyPr/>
        <a:lstStyle/>
        <a:p>
          <a:endParaRPr lang="ru-RU"/>
        </a:p>
      </dgm:t>
    </dgm:pt>
    <dgm:pt modelId="{32B3C90E-9AC0-4AFA-B7C8-348BBE4F870D}">
      <dgm:prSet/>
      <dgm:spPr/>
      <dgm:t>
        <a:bodyPr/>
        <a:lstStyle/>
        <a:p>
          <a:r>
            <a:rPr lang="ru-RU" b="1" dirty="0" smtClean="0"/>
            <a:t>144,6 млн.руб.</a:t>
          </a:r>
          <a:endParaRPr lang="ru-RU" b="1" dirty="0"/>
        </a:p>
      </dgm:t>
    </dgm:pt>
    <dgm:pt modelId="{24325128-7B60-42A4-A6B1-07A05D9FCA4D}" type="parTrans" cxnId="{C49CA5A0-248B-4DF4-A99A-DFEFF2A60D89}">
      <dgm:prSet/>
      <dgm:spPr/>
      <dgm:t>
        <a:bodyPr/>
        <a:lstStyle/>
        <a:p>
          <a:endParaRPr lang="ru-RU"/>
        </a:p>
      </dgm:t>
    </dgm:pt>
    <dgm:pt modelId="{C260D818-4FF5-4AB5-9F86-488299CA2354}" type="sibTrans" cxnId="{C49CA5A0-248B-4DF4-A99A-DFEFF2A60D89}">
      <dgm:prSet/>
      <dgm:spPr/>
      <dgm:t>
        <a:bodyPr/>
        <a:lstStyle/>
        <a:p>
          <a:endParaRPr lang="ru-RU"/>
        </a:p>
      </dgm:t>
    </dgm:pt>
    <dgm:pt modelId="{A8D52F50-AF88-4999-BD7A-DA5CDD07DD1D}" type="pres">
      <dgm:prSet presAssocID="{6F9886C0-A4E8-4920-83A5-BC96DC337E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FA28F7-2D76-4522-A732-4ECC3FA3AF2B}" type="pres">
      <dgm:prSet presAssocID="{756DBBD2-E0C7-4BFE-95FC-94380F06898D}" presName="composite" presStyleCnt="0"/>
      <dgm:spPr/>
    </dgm:pt>
    <dgm:pt modelId="{67232641-AE3E-4703-9C34-E70C0CC4DACE}" type="pres">
      <dgm:prSet presAssocID="{756DBBD2-E0C7-4BFE-95FC-94380F06898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70007-7F21-4725-A90A-81DC5C767E66}" type="pres">
      <dgm:prSet presAssocID="{756DBBD2-E0C7-4BFE-95FC-94380F06898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D245E-7D55-4325-886E-6B43DC694425}" type="pres">
      <dgm:prSet presAssocID="{31971A33-4B64-4C31-9FE5-72C42AEAE6E5}" presName="space" presStyleCnt="0"/>
      <dgm:spPr/>
    </dgm:pt>
    <dgm:pt modelId="{8F6433E2-BF08-4058-8A64-E02F7B2FE83A}" type="pres">
      <dgm:prSet presAssocID="{ED5B285A-09DB-488B-A469-CB3F6B457C49}" presName="composite" presStyleCnt="0"/>
      <dgm:spPr/>
    </dgm:pt>
    <dgm:pt modelId="{F60B229F-5B21-4F21-8215-A1E5C3A242DF}" type="pres">
      <dgm:prSet presAssocID="{ED5B285A-09DB-488B-A469-CB3F6B457C4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F8FE1-15E4-4E63-B9AB-E2F416BCDD02}" type="pres">
      <dgm:prSet presAssocID="{ED5B285A-09DB-488B-A469-CB3F6B457C4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97119-ED0C-4E68-B866-DAAF21F718FA}" type="pres">
      <dgm:prSet presAssocID="{013AE698-EF81-4F63-80DE-EA8B14F7670C}" presName="space" presStyleCnt="0"/>
      <dgm:spPr/>
    </dgm:pt>
    <dgm:pt modelId="{27B1C0C5-99DA-4844-84C2-B3728A162E9C}" type="pres">
      <dgm:prSet presAssocID="{10D0A744-C286-45DC-ABEF-2BF6BE8564CC}" presName="composite" presStyleCnt="0"/>
      <dgm:spPr/>
    </dgm:pt>
    <dgm:pt modelId="{FA312BC2-3768-4438-9284-7345A28D1E0D}" type="pres">
      <dgm:prSet presAssocID="{10D0A744-C286-45DC-ABEF-2BF6BE8564C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4DF77-800E-46F4-A4C4-A69D38394B3F}" type="pres">
      <dgm:prSet presAssocID="{10D0A744-C286-45DC-ABEF-2BF6BE8564C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FE92B-1106-40AF-9321-7139548F6193}" type="pres">
      <dgm:prSet presAssocID="{1808CD5A-A87A-48DA-B543-45C8E11E3EA0}" presName="space" presStyleCnt="0"/>
      <dgm:spPr/>
    </dgm:pt>
    <dgm:pt modelId="{92B4BE89-E520-48BD-9BC8-85479A5FA190}" type="pres">
      <dgm:prSet presAssocID="{3EC76EB8-E13B-4304-AC20-E87526B7895E}" presName="composite" presStyleCnt="0"/>
      <dgm:spPr/>
    </dgm:pt>
    <dgm:pt modelId="{223B8052-4E9F-4783-B940-D6BC70E461A2}" type="pres">
      <dgm:prSet presAssocID="{3EC76EB8-E13B-4304-AC20-E87526B7895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5838D-61E1-4B15-AA95-A11AB76042F9}" type="pres">
      <dgm:prSet presAssocID="{3EC76EB8-E13B-4304-AC20-E87526B7895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D9B7D3-A4E5-4626-BB4D-D66D041A96F3}" type="presOf" srcId="{02219FC6-912F-45FF-82C3-E57B50153E95}" destId="{1025838D-61E1-4B15-AA95-A11AB76042F9}" srcOrd="0" destOrd="0" presId="urn:microsoft.com/office/officeart/2005/8/layout/hList1"/>
    <dgm:cxn modelId="{132FAC7E-2D16-4BF7-8753-9692F82A495E}" srcId="{3EC76EB8-E13B-4304-AC20-E87526B7895E}" destId="{02219FC6-912F-45FF-82C3-E57B50153E95}" srcOrd="0" destOrd="0" parTransId="{1CE36922-2815-47A8-9B44-99EF1BACCFCA}" sibTransId="{B0854DCE-FF5C-45D1-B420-C0C0561E84C6}"/>
    <dgm:cxn modelId="{C49CA5A0-248B-4DF4-A99A-DFEFF2A60D89}" srcId="{756DBBD2-E0C7-4BFE-95FC-94380F06898D}" destId="{32B3C90E-9AC0-4AFA-B7C8-348BBE4F870D}" srcOrd="1" destOrd="0" parTransId="{24325128-7B60-42A4-A6B1-07A05D9FCA4D}" sibTransId="{C260D818-4FF5-4AB5-9F86-488299CA2354}"/>
    <dgm:cxn modelId="{58B21F2C-A989-4371-BC98-075D3C0C6DA5}" type="presOf" srcId="{6F9886C0-A4E8-4920-83A5-BC96DC337EEC}" destId="{A8D52F50-AF88-4999-BD7A-DA5CDD07DD1D}" srcOrd="0" destOrd="0" presId="urn:microsoft.com/office/officeart/2005/8/layout/hList1"/>
    <dgm:cxn modelId="{BFD1BAE1-3F35-4831-8E4C-59A9AE5672DC}" srcId="{756DBBD2-E0C7-4BFE-95FC-94380F06898D}" destId="{00DB9FB9-DBB8-41BE-8E26-280DBEF3E5D9}" srcOrd="0" destOrd="0" parTransId="{B79BD3F6-525F-4B26-92C0-8282256ACE6D}" sibTransId="{8DFC8BD4-0429-4612-9AAF-9B7DBD5F5E23}"/>
    <dgm:cxn modelId="{77BCD414-3FFF-4CE2-8ECF-E9B52CE99ED5}" type="presOf" srcId="{BC1443A7-18C1-4119-9E44-F2280FD1F643}" destId="{0E6F8FE1-15E4-4E63-B9AB-E2F416BCDD02}" srcOrd="0" destOrd="1" presId="urn:microsoft.com/office/officeart/2005/8/layout/hList1"/>
    <dgm:cxn modelId="{1C4301E6-0A4B-4242-A0EF-1AABA7E15832}" type="presOf" srcId="{00DB9FB9-DBB8-41BE-8E26-280DBEF3E5D9}" destId="{CB270007-7F21-4725-A90A-81DC5C767E66}" srcOrd="0" destOrd="0" presId="urn:microsoft.com/office/officeart/2005/8/layout/hList1"/>
    <dgm:cxn modelId="{3573A9C9-ABAF-4A54-8D22-F88C39887121}" type="presOf" srcId="{32B3C90E-9AC0-4AFA-B7C8-348BBE4F870D}" destId="{CB270007-7F21-4725-A90A-81DC5C767E66}" srcOrd="0" destOrd="1" presId="urn:microsoft.com/office/officeart/2005/8/layout/hList1"/>
    <dgm:cxn modelId="{15BE85D9-B0E1-41DB-A65D-3DB7986E1440}" srcId="{3EC76EB8-E13B-4304-AC20-E87526B7895E}" destId="{532AAFDC-13B9-4F5E-BD9B-B7BE712F1C5C}" srcOrd="1" destOrd="0" parTransId="{AF364F95-DB2D-4C1B-B308-D639139FE618}" sibTransId="{63254F15-AB16-4B0B-B813-9483B3C1CAFC}"/>
    <dgm:cxn modelId="{000F77C3-6B57-4F67-8370-F9784BE47A7F}" type="presOf" srcId="{756DBBD2-E0C7-4BFE-95FC-94380F06898D}" destId="{67232641-AE3E-4703-9C34-E70C0CC4DACE}" srcOrd="0" destOrd="0" presId="urn:microsoft.com/office/officeart/2005/8/layout/hList1"/>
    <dgm:cxn modelId="{59A28E76-718A-42EF-AF86-C7C295EB745C}" type="presOf" srcId="{10D0A744-C286-45DC-ABEF-2BF6BE8564CC}" destId="{FA312BC2-3768-4438-9284-7345A28D1E0D}" srcOrd="0" destOrd="0" presId="urn:microsoft.com/office/officeart/2005/8/layout/hList1"/>
    <dgm:cxn modelId="{FC3195D5-A9FC-407F-9FF7-F0E0C25E3F26}" type="presOf" srcId="{532AAFDC-13B9-4F5E-BD9B-B7BE712F1C5C}" destId="{1025838D-61E1-4B15-AA95-A11AB76042F9}" srcOrd="0" destOrd="1" presId="urn:microsoft.com/office/officeart/2005/8/layout/hList1"/>
    <dgm:cxn modelId="{B49C7FC1-7EBD-4BF1-9926-B178A2AB09A2}" srcId="{6F9886C0-A4E8-4920-83A5-BC96DC337EEC}" destId="{3EC76EB8-E13B-4304-AC20-E87526B7895E}" srcOrd="3" destOrd="0" parTransId="{0B9FDDF4-B689-4706-B4C0-994F34F44559}" sibTransId="{ADC73155-C6EA-4A7E-A2D2-6957C317291B}"/>
    <dgm:cxn modelId="{ECF165F1-090D-4C02-AFE1-4A21FEFFCD0D}" type="presOf" srcId="{5E56BC40-FF95-47F6-8BAB-B89C57540BED}" destId="{E454DF77-800E-46F4-A4C4-A69D38394B3F}" srcOrd="0" destOrd="0" presId="urn:microsoft.com/office/officeart/2005/8/layout/hList1"/>
    <dgm:cxn modelId="{63772BFA-6A4A-4296-BF95-4814E9420D27}" type="presOf" srcId="{ED5B285A-09DB-488B-A469-CB3F6B457C49}" destId="{F60B229F-5B21-4F21-8215-A1E5C3A242DF}" srcOrd="0" destOrd="0" presId="urn:microsoft.com/office/officeart/2005/8/layout/hList1"/>
    <dgm:cxn modelId="{F43C5AAA-D8C9-4C6A-B3B1-5C1B03724B49}" srcId="{6F9886C0-A4E8-4920-83A5-BC96DC337EEC}" destId="{ED5B285A-09DB-488B-A469-CB3F6B457C49}" srcOrd="1" destOrd="0" parTransId="{78DD1F19-5954-4755-8A1B-9263A0181190}" sibTransId="{013AE698-EF81-4F63-80DE-EA8B14F7670C}"/>
    <dgm:cxn modelId="{03A876A2-EAC9-48FB-97A7-46548C669EAB}" srcId="{6F9886C0-A4E8-4920-83A5-BC96DC337EEC}" destId="{756DBBD2-E0C7-4BFE-95FC-94380F06898D}" srcOrd="0" destOrd="0" parTransId="{CD6E99CB-71B5-40B9-A600-1830E16845B2}" sibTransId="{31971A33-4B64-4C31-9FE5-72C42AEAE6E5}"/>
    <dgm:cxn modelId="{4F9B2548-E162-460C-A36D-5BEFBAD73A3E}" type="presOf" srcId="{02237605-E75B-48D2-8EB2-CE8B45C6E8FE}" destId="{0E6F8FE1-15E4-4E63-B9AB-E2F416BCDD02}" srcOrd="0" destOrd="0" presId="urn:microsoft.com/office/officeart/2005/8/layout/hList1"/>
    <dgm:cxn modelId="{0689C797-F36B-4369-9F32-72134FB2C58A}" type="presOf" srcId="{2ED92EC0-3FC8-4A14-A010-2E4C85FF60F8}" destId="{E454DF77-800E-46F4-A4C4-A69D38394B3F}" srcOrd="0" destOrd="1" presId="urn:microsoft.com/office/officeart/2005/8/layout/hList1"/>
    <dgm:cxn modelId="{0C57EA9B-DF41-4A76-AB03-404C333372D6}" srcId="{ED5B285A-09DB-488B-A469-CB3F6B457C49}" destId="{BC1443A7-18C1-4119-9E44-F2280FD1F643}" srcOrd="1" destOrd="0" parTransId="{B94BE8B2-9DAE-4FF0-AAD8-E42AB5214C73}" sibTransId="{AF059848-DBE9-403C-A1F8-C54AEB65BE15}"/>
    <dgm:cxn modelId="{C2C8BEF1-72AB-45FD-91B2-B112AFE47A00}" srcId="{ED5B285A-09DB-488B-A469-CB3F6B457C49}" destId="{02237605-E75B-48D2-8EB2-CE8B45C6E8FE}" srcOrd="0" destOrd="0" parTransId="{C2E7F17B-77CE-4788-9CC2-47251CBEF42D}" sibTransId="{1B856DBC-159A-4B9F-A744-EF78E2FD16DB}"/>
    <dgm:cxn modelId="{B0122CE1-7954-4D5D-9141-8DA8C1632777}" srcId="{10D0A744-C286-45DC-ABEF-2BF6BE8564CC}" destId="{2ED92EC0-3FC8-4A14-A010-2E4C85FF60F8}" srcOrd="1" destOrd="0" parTransId="{C51F6BFF-5CE2-4ADB-B9C8-3D90048E0CA0}" sibTransId="{2212A4AF-C811-4CCF-A437-F84904413FF4}"/>
    <dgm:cxn modelId="{6F39FAB9-16AA-47AF-AFDE-88A6105CEDB0}" srcId="{6F9886C0-A4E8-4920-83A5-BC96DC337EEC}" destId="{10D0A744-C286-45DC-ABEF-2BF6BE8564CC}" srcOrd="2" destOrd="0" parTransId="{572CB05F-BA02-4021-ADE1-5C1057340943}" sibTransId="{1808CD5A-A87A-48DA-B543-45C8E11E3EA0}"/>
    <dgm:cxn modelId="{55F1A32E-8CBF-4535-8C3F-7C553FE4806B}" srcId="{10D0A744-C286-45DC-ABEF-2BF6BE8564CC}" destId="{5E56BC40-FF95-47F6-8BAB-B89C57540BED}" srcOrd="0" destOrd="0" parTransId="{421A6D47-0095-4D7C-A1BB-819012788E7F}" sibTransId="{EF09DA7D-17C4-49D2-8741-0F9837C684B6}"/>
    <dgm:cxn modelId="{5988AACC-B12A-499B-BD95-89A5CFDA6579}" type="presOf" srcId="{3EC76EB8-E13B-4304-AC20-E87526B7895E}" destId="{223B8052-4E9F-4783-B940-D6BC70E461A2}" srcOrd="0" destOrd="0" presId="urn:microsoft.com/office/officeart/2005/8/layout/hList1"/>
    <dgm:cxn modelId="{ED64A92A-AC0B-4CB3-A631-9E7293B000F6}" type="presParOf" srcId="{A8D52F50-AF88-4999-BD7A-DA5CDD07DD1D}" destId="{C5FA28F7-2D76-4522-A732-4ECC3FA3AF2B}" srcOrd="0" destOrd="0" presId="urn:microsoft.com/office/officeart/2005/8/layout/hList1"/>
    <dgm:cxn modelId="{DBAB807A-7399-4275-AA02-C3D21967BC1C}" type="presParOf" srcId="{C5FA28F7-2D76-4522-A732-4ECC3FA3AF2B}" destId="{67232641-AE3E-4703-9C34-E70C0CC4DACE}" srcOrd="0" destOrd="0" presId="urn:microsoft.com/office/officeart/2005/8/layout/hList1"/>
    <dgm:cxn modelId="{EAACF922-5312-4658-AA65-D38974E29F89}" type="presParOf" srcId="{C5FA28F7-2D76-4522-A732-4ECC3FA3AF2B}" destId="{CB270007-7F21-4725-A90A-81DC5C767E66}" srcOrd="1" destOrd="0" presId="urn:microsoft.com/office/officeart/2005/8/layout/hList1"/>
    <dgm:cxn modelId="{52D93DA7-E06C-45FA-A611-2DB1DBAAFF9D}" type="presParOf" srcId="{A8D52F50-AF88-4999-BD7A-DA5CDD07DD1D}" destId="{476D245E-7D55-4325-886E-6B43DC694425}" srcOrd="1" destOrd="0" presId="urn:microsoft.com/office/officeart/2005/8/layout/hList1"/>
    <dgm:cxn modelId="{3186BA11-E4C7-452B-A1DD-7276A7E54DF3}" type="presParOf" srcId="{A8D52F50-AF88-4999-BD7A-DA5CDD07DD1D}" destId="{8F6433E2-BF08-4058-8A64-E02F7B2FE83A}" srcOrd="2" destOrd="0" presId="urn:microsoft.com/office/officeart/2005/8/layout/hList1"/>
    <dgm:cxn modelId="{F8FFE494-5F3E-49BD-91A1-E80C876D6DCB}" type="presParOf" srcId="{8F6433E2-BF08-4058-8A64-E02F7B2FE83A}" destId="{F60B229F-5B21-4F21-8215-A1E5C3A242DF}" srcOrd="0" destOrd="0" presId="urn:microsoft.com/office/officeart/2005/8/layout/hList1"/>
    <dgm:cxn modelId="{14D1A671-1A1F-4F79-8718-0554EB6950E9}" type="presParOf" srcId="{8F6433E2-BF08-4058-8A64-E02F7B2FE83A}" destId="{0E6F8FE1-15E4-4E63-B9AB-E2F416BCDD02}" srcOrd="1" destOrd="0" presId="urn:microsoft.com/office/officeart/2005/8/layout/hList1"/>
    <dgm:cxn modelId="{0A8FED59-4222-4CEA-8B07-72C15D0CE62B}" type="presParOf" srcId="{A8D52F50-AF88-4999-BD7A-DA5CDD07DD1D}" destId="{F0A97119-ED0C-4E68-B866-DAAF21F718FA}" srcOrd="3" destOrd="0" presId="urn:microsoft.com/office/officeart/2005/8/layout/hList1"/>
    <dgm:cxn modelId="{3A60BCAF-1D7B-482F-AFE1-8E5197C89A36}" type="presParOf" srcId="{A8D52F50-AF88-4999-BD7A-DA5CDD07DD1D}" destId="{27B1C0C5-99DA-4844-84C2-B3728A162E9C}" srcOrd="4" destOrd="0" presId="urn:microsoft.com/office/officeart/2005/8/layout/hList1"/>
    <dgm:cxn modelId="{B071BA51-BFA5-4577-98D3-5226B694280B}" type="presParOf" srcId="{27B1C0C5-99DA-4844-84C2-B3728A162E9C}" destId="{FA312BC2-3768-4438-9284-7345A28D1E0D}" srcOrd="0" destOrd="0" presId="urn:microsoft.com/office/officeart/2005/8/layout/hList1"/>
    <dgm:cxn modelId="{9EFBF81C-EC1E-41E0-96A1-350FA8DE6661}" type="presParOf" srcId="{27B1C0C5-99DA-4844-84C2-B3728A162E9C}" destId="{E454DF77-800E-46F4-A4C4-A69D38394B3F}" srcOrd="1" destOrd="0" presId="urn:microsoft.com/office/officeart/2005/8/layout/hList1"/>
    <dgm:cxn modelId="{2D09C84F-2CD1-4216-B46F-4BEF6FABB2CE}" type="presParOf" srcId="{A8D52F50-AF88-4999-BD7A-DA5CDD07DD1D}" destId="{061FE92B-1106-40AF-9321-7139548F6193}" srcOrd="5" destOrd="0" presId="urn:microsoft.com/office/officeart/2005/8/layout/hList1"/>
    <dgm:cxn modelId="{CC11D678-0AF2-429D-8CDC-9ADF508470B2}" type="presParOf" srcId="{A8D52F50-AF88-4999-BD7A-DA5CDD07DD1D}" destId="{92B4BE89-E520-48BD-9BC8-85479A5FA190}" srcOrd="6" destOrd="0" presId="urn:microsoft.com/office/officeart/2005/8/layout/hList1"/>
    <dgm:cxn modelId="{CA0CEB8A-726E-4E0A-B0B2-8D0D996B6AAC}" type="presParOf" srcId="{92B4BE89-E520-48BD-9BC8-85479A5FA190}" destId="{223B8052-4E9F-4783-B940-D6BC70E461A2}" srcOrd="0" destOrd="0" presId="urn:microsoft.com/office/officeart/2005/8/layout/hList1"/>
    <dgm:cxn modelId="{03899F21-4B0D-4C1A-882B-88CFA1D79C70}" type="presParOf" srcId="{92B4BE89-E520-48BD-9BC8-85479A5FA190}" destId="{1025838D-61E1-4B15-AA95-A11AB76042F9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9886C0-A4E8-4920-83A5-BC96DC337EE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5B285A-09DB-488B-A469-CB3F6B457C49}">
      <dgm:prSet phldrT="[Текст]"/>
      <dgm:spPr/>
      <dgm:t>
        <a:bodyPr/>
        <a:lstStyle/>
        <a:p>
          <a:r>
            <a:rPr lang="ru-RU" dirty="0" smtClean="0"/>
            <a:t>2022г.</a:t>
          </a:r>
          <a:endParaRPr lang="ru-RU" dirty="0"/>
        </a:p>
      </dgm:t>
    </dgm:pt>
    <dgm:pt modelId="{78DD1F19-5954-4755-8A1B-9263A0181190}" type="parTrans" cxnId="{F43C5AAA-D8C9-4C6A-B3B1-5C1B03724B49}">
      <dgm:prSet/>
      <dgm:spPr/>
      <dgm:t>
        <a:bodyPr/>
        <a:lstStyle/>
        <a:p>
          <a:endParaRPr lang="ru-RU"/>
        </a:p>
      </dgm:t>
    </dgm:pt>
    <dgm:pt modelId="{013AE698-EF81-4F63-80DE-EA8B14F7670C}" type="sibTrans" cxnId="{F43C5AAA-D8C9-4C6A-B3B1-5C1B03724B49}">
      <dgm:prSet/>
      <dgm:spPr/>
      <dgm:t>
        <a:bodyPr/>
        <a:lstStyle/>
        <a:p>
          <a:endParaRPr lang="ru-RU"/>
        </a:p>
      </dgm:t>
    </dgm:pt>
    <dgm:pt modelId="{02237605-E75B-48D2-8EB2-CE8B45C6E8FE}">
      <dgm:prSet phldrT="[Текст]"/>
      <dgm:spPr/>
      <dgm:t>
        <a:bodyPr/>
        <a:lstStyle/>
        <a:p>
          <a:r>
            <a:rPr lang="ru-RU" b="1" dirty="0" smtClean="0"/>
            <a:t>0,08121218%</a:t>
          </a:r>
          <a:endParaRPr lang="ru-RU" b="1" dirty="0"/>
        </a:p>
      </dgm:t>
    </dgm:pt>
    <dgm:pt modelId="{C2E7F17B-77CE-4788-9CC2-47251CBEF42D}" type="parTrans" cxnId="{C2C8BEF1-72AB-45FD-91B2-B112AFE47A00}">
      <dgm:prSet/>
      <dgm:spPr/>
      <dgm:t>
        <a:bodyPr/>
        <a:lstStyle/>
        <a:p>
          <a:endParaRPr lang="ru-RU"/>
        </a:p>
      </dgm:t>
    </dgm:pt>
    <dgm:pt modelId="{1B856DBC-159A-4B9F-A744-EF78E2FD16DB}" type="sibTrans" cxnId="{C2C8BEF1-72AB-45FD-91B2-B112AFE47A00}">
      <dgm:prSet/>
      <dgm:spPr/>
      <dgm:t>
        <a:bodyPr/>
        <a:lstStyle/>
        <a:p>
          <a:endParaRPr lang="ru-RU"/>
        </a:p>
      </dgm:t>
    </dgm:pt>
    <dgm:pt modelId="{BC1443A7-18C1-4119-9E44-F2280FD1F643}">
      <dgm:prSet phldrT="[Текст]"/>
      <dgm:spPr/>
      <dgm:t>
        <a:bodyPr/>
        <a:lstStyle/>
        <a:p>
          <a:r>
            <a:rPr lang="ru-RU" b="1" dirty="0" smtClean="0"/>
            <a:t>7,6 млн.руб.</a:t>
          </a:r>
          <a:endParaRPr lang="ru-RU" b="1" dirty="0"/>
        </a:p>
      </dgm:t>
    </dgm:pt>
    <dgm:pt modelId="{B94BE8B2-9DAE-4FF0-AAD8-E42AB5214C73}" type="parTrans" cxnId="{0C57EA9B-DF41-4A76-AB03-404C333372D6}">
      <dgm:prSet/>
      <dgm:spPr/>
      <dgm:t>
        <a:bodyPr/>
        <a:lstStyle/>
        <a:p>
          <a:endParaRPr lang="ru-RU"/>
        </a:p>
      </dgm:t>
    </dgm:pt>
    <dgm:pt modelId="{AF059848-DBE9-403C-A1F8-C54AEB65BE15}" type="sibTrans" cxnId="{0C57EA9B-DF41-4A76-AB03-404C333372D6}">
      <dgm:prSet/>
      <dgm:spPr/>
      <dgm:t>
        <a:bodyPr/>
        <a:lstStyle/>
        <a:p>
          <a:endParaRPr lang="ru-RU"/>
        </a:p>
      </dgm:t>
    </dgm:pt>
    <dgm:pt modelId="{10D0A744-C286-45DC-ABEF-2BF6BE8564CC}">
      <dgm:prSet phldrT="[Текст]"/>
      <dgm:spPr/>
      <dgm:t>
        <a:bodyPr/>
        <a:lstStyle/>
        <a:p>
          <a:r>
            <a:rPr lang="ru-RU" dirty="0" smtClean="0"/>
            <a:t>2023г.</a:t>
          </a:r>
          <a:endParaRPr lang="ru-RU" dirty="0"/>
        </a:p>
      </dgm:t>
    </dgm:pt>
    <dgm:pt modelId="{572CB05F-BA02-4021-ADE1-5C1057340943}" type="parTrans" cxnId="{6F39FAB9-16AA-47AF-AFDE-88A6105CEDB0}">
      <dgm:prSet/>
      <dgm:spPr/>
      <dgm:t>
        <a:bodyPr/>
        <a:lstStyle/>
        <a:p>
          <a:endParaRPr lang="ru-RU"/>
        </a:p>
      </dgm:t>
    </dgm:pt>
    <dgm:pt modelId="{1808CD5A-A87A-48DA-B543-45C8E11E3EA0}" type="sibTrans" cxnId="{6F39FAB9-16AA-47AF-AFDE-88A6105CEDB0}">
      <dgm:prSet/>
      <dgm:spPr/>
      <dgm:t>
        <a:bodyPr/>
        <a:lstStyle/>
        <a:p>
          <a:endParaRPr lang="ru-RU"/>
        </a:p>
      </dgm:t>
    </dgm:pt>
    <dgm:pt modelId="{5E56BC40-FF95-47F6-8BAB-B89C57540BED}">
      <dgm:prSet phldrT="[Текст]"/>
      <dgm:spPr/>
      <dgm:t>
        <a:bodyPr/>
        <a:lstStyle/>
        <a:p>
          <a:r>
            <a:rPr lang="ru-RU" b="1" dirty="0" smtClean="0"/>
            <a:t>0,08121218%</a:t>
          </a:r>
          <a:endParaRPr lang="ru-RU" b="1" dirty="0"/>
        </a:p>
      </dgm:t>
    </dgm:pt>
    <dgm:pt modelId="{421A6D47-0095-4D7C-A1BB-819012788E7F}" type="parTrans" cxnId="{55F1A32E-8CBF-4535-8C3F-7C553FE4806B}">
      <dgm:prSet/>
      <dgm:spPr/>
      <dgm:t>
        <a:bodyPr/>
        <a:lstStyle/>
        <a:p>
          <a:endParaRPr lang="ru-RU"/>
        </a:p>
      </dgm:t>
    </dgm:pt>
    <dgm:pt modelId="{EF09DA7D-17C4-49D2-8741-0F9837C684B6}" type="sibTrans" cxnId="{55F1A32E-8CBF-4535-8C3F-7C553FE4806B}">
      <dgm:prSet/>
      <dgm:spPr/>
      <dgm:t>
        <a:bodyPr/>
        <a:lstStyle/>
        <a:p>
          <a:endParaRPr lang="ru-RU"/>
        </a:p>
      </dgm:t>
    </dgm:pt>
    <dgm:pt modelId="{2ED92EC0-3FC8-4A14-A010-2E4C85FF60F8}">
      <dgm:prSet phldrT="[Текст]"/>
      <dgm:spPr/>
      <dgm:t>
        <a:bodyPr/>
        <a:lstStyle/>
        <a:p>
          <a:r>
            <a:rPr lang="ru-RU" b="1" dirty="0" smtClean="0"/>
            <a:t>7,6 млн.руб.</a:t>
          </a:r>
          <a:endParaRPr lang="ru-RU" b="1" dirty="0"/>
        </a:p>
      </dgm:t>
    </dgm:pt>
    <dgm:pt modelId="{C51F6BFF-5CE2-4ADB-B9C8-3D90048E0CA0}" type="parTrans" cxnId="{B0122CE1-7954-4D5D-9141-8DA8C1632777}">
      <dgm:prSet/>
      <dgm:spPr/>
      <dgm:t>
        <a:bodyPr/>
        <a:lstStyle/>
        <a:p>
          <a:endParaRPr lang="ru-RU"/>
        </a:p>
      </dgm:t>
    </dgm:pt>
    <dgm:pt modelId="{2212A4AF-C811-4CCF-A437-F84904413FF4}" type="sibTrans" cxnId="{B0122CE1-7954-4D5D-9141-8DA8C1632777}">
      <dgm:prSet/>
      <dgm:spPr/>
      <dgm:t>
        <a:bodyPr/>
        <a:lstStyle/>
        <a:p>
          <a:endParaRPr lang="ru-RU"/>
        </a:p>
      </dgm:t>
    </dgm:pt>
    <dgm:pt modelId="{3EC76EB8-E13B-4304-AC20-E87526B7895E}">
      <dgm:prSet phldrT="[Текст]"/>
      <dgm:spPr/>
      <dgm:t>
        <a:bodyPr/>
        <a:lstStyle/>
        <a:p>
          <a:r>
            <a:rPr lang="ru-RU" dirty="0" smtClean="0"/>
            <a:t>2024г.</a:t>
          </a:r>
          <a:endParaRPr lang="ru-RU" dirty="0"/>
        </a:p>
      </dgm:t>
    </dgm:pt>
    <dgm:pt modelId="{0B9FDDF4-B689-4706-B4C0-994F34F44559}" type="parTrans" cxnId="{B49C7FC1-7EBD-4BF1-9926-B178A2AB09A2}">
      <dgm:prSet/>
      <dgm:spPr/>
      <dgm:t>
        <a:bodyPr/>
        <a:lstStyle/>
        <a:p>
          <a:endParaRPr lang="ru-RU"/>
        </a:p>
      </dgm:t>
    </dgm:pt>
    <dgm:pt modelId="{ADC73155-C6EA-4A7E-A2D2-6957C317291B}" type="sibTrans" cxnId="{B49C7FC1-7EBD-4BF1-9926-B178A2AB09A2}">
      <dgm:prSet/>
      <dgm:spPr/>
      <dgm:t>
        <a:bodyPr/>
        <a:lstStyle/>
        <a:p>
          <a:endParaRPr lang="ru-RU"/>
        </a:p>
      </dgm:t>
    </dgm:pt>
    <dgm:pt modelId="{02219FC6-912F-45FF-82C3-E57B50153E95}">
      <dgm:prSet phldrT="[Текст]"/>
      <dgm:spPr/>
      <dgm:t>
        <a:bodyPr/>
        <a:lstStyle/>
        <a:p>
          <a:r>
            <a:rPr lang="ru-RU" b="1" dirty="0" smtClean="0"/>
            <a:t>0,08121218%</a:t>
          </a:r>
          <a:endParaRPr lang="ru-RU" b="1" dirty="0"/>
        </a:p>
      </dgm:t>
    </dgm:pt>
    <dgm:pt modelId="{1CE36922-2815-47A8-9B44-99EF1BACCFCA}" type="parTrans" cxnId="{132FAC7E-2D16-4BF7-8753-9692F82A495E}">
      <dgm:prSet/>
      <dgm:spPr/>
      <dgm:t>
        <a:bodyPr/>
        <a:lstStyle/>
        <a:p>
          <a:endParaRPr lang="ru-RU"/>
        </a:p>
      </dgm:t>
    </dgm:pt>
    <dgm:pt modelId="{B0854DCE-FF5C-45D1-B420-C0C0561E84C6}" type="sibTrans" cxnId="{132FAC7E-2D16-4BF7-8753-9692F82A495E}">
      <dgm:prSet/>
      <dgm:spPr/>
      <dgm:t>
        <a:bodyPr/>
        <a:lstStyle/>
        <a:p>
          <a:endParaRPr lang="ru-RU"/>
        </a:p>
      </dgm:t>
    </dgm:pt>
    <dgm:pt modelId="{532AAFDC-13B9-4F5E-BD9B-B7BE712F1C5C}">
      <dgm:prSet phldrT="[Текст]"/>
      <dgm:spPr/>
      <dgm:t>
        <a:bodyPr/>
        <a:lstStyle/>
        <a:p>
          <a:r>
            <a:rPr lang="ru-RU" b="1" dirty="0" smtClean="0"/>
            <a:t>8,0млн.руб</a:t>
          </a:r>
          <a:endParaRPr lang="ru-RU" b="1" dirty="0"/>
        </a:p>
      </dgm:t>
    </dgm:pt>
    <dgm:pt modelId="{AF364F95-DB2D-4C1B-B308-D639139FE618}" type="parTrans" cxnId="{15BE85D9-B0E1-41DB-A65D-3DB7986E1440}">
      <dgm:prSet/>
      <dgm:spPr/>
      <dgm:t>
        <a:bodyPr/>
        <a:lstStyle/>
        <a:p>
          <a:endParaRPr lang="ru-RU"/>
        </a:p>
      </dgm:t>
    </dgm:pt>
    <dgm:pt modelId="{63254F15-AB16-4B0B-B813-9483B3C1CAFC}" type="sibTrans" cxnId="{15BE85D9-B0E1-41DB-A65D-3DB7986E1440}">
      <dgm:prSet/>
      <dgm:spPr/>
      <dgm:t>
        <a:bodyPr/>
        <a:lstStyle/>
        <a:p>
          <a:endParaRPr lang="ru-RU"/>
        </a:p>
      </dgm:t>
    </dgm:pt>
    <dgm:pt modelId="{756DBBD2-E0C7-4BFE-95FC-94380F06898D}">
      <dgm:prSet/>
      <dgm:spPr/>
      <dgm:t>
        <a:bodyPr/>
        <a:lstStyle/>
        <a:p>
          <a:r>
            <a:rPr lang="ru-RU" dirty="0" smtClean="0"/>
            <a:t>2021г.</a:t>
          </a:r>
          <a:endParaRPr lang="ru-RU" dirty="0"/>
        </a:p>
      </dgm:t>
    </dgm:pt>
    <dgm:pt modelId="{CD6E99CB-71B5-40B9-A600-1830E16845B2}" type="parTrans" cxnId="{03A876A2-EAC9-48FB-97A7-46548C669EAB}">
      <dgm:prSet/>
      <dgm:spPr/>
      <dgm:t>
        <a:bodyPr/>
        <a:lstStyle/>
        <a:p>
          <a:endParaRPr lang="ru-RU"/>
        </a:p>
      </dgm:t>
    </dgm:pt>
    <dgm:pt modelId="{31971A33-4B64-4C31-9FE5-72C42AEAE6E5}" type="sibTrans" cxnId="{03A876A2-EAC9-48FB-97A7-46548C669EAB}">
      <dgm:prSet/>
      <dgm:spPr/>
      <dgm:t>
        <a:bodyPr/>
        <a:lstStyle/>
        <a:p>
          <a:endParaRPr lang="ru-RU"/>
        </a:p>
      </dgm:t>
    </dgm:pt>
    <dgm:pt modelId="{00DB9FB9-DBB8-41BE-8E26-280DBEF3E5D9}">
      <dgm:prSet/>
      <dgm:spPr/>
      <dgm:t>
        <a:bodyPr/>
        <a:lstStyle/>
        <a:p>
          <a:r>
            <a:rPr lang="ru-RU" b="1" dirty="0" smtClean="0"/>
            <a:t>0,08287464%</a:t>
          </a:r>
          <a:endParaRPr lang="ru-RU" b="1" dirty="0"/>
        </a:p>
      </dgm:t>
    </dgm:pt>
    <dgm:pt modelId="{B79BD3F6-525F-4B26-92C0-8282256ACE6D}" type="parTrans" cxnId="{BFD1BAE1-3F35-4831-8E4C-59A9AE5672DC}">
      <dgm:prSet/>
      <dgm:spPr/>
      <dgm:t>
        <a:bodyPr/>
        <a:lstStyle/>
        <a:p>
          <a:endParaRPr lang="ru-RU"/>
        </a:p>
      </dgm:t>
    </dgm:pt>
    <dgm:pt modelId="{8DFC8BD4-0429-4612-9AAF-9B7DBD5F5E23}" type="sibTrans" cxnId="{BFD1BAE1-3F35-4831-8E4C-59A9AE5672DC}">
      <dgm:prSet/>
      <dgm:spPr/>
      <dgm:t>
        <a:bodyPr/>
        <a:lstStyle/>
        <a:p>
          <a:endParaRPr lang="ru-RU"/>
        </a:p>
      </dgm:t>
    </dgm:pt>
    <dgm:pt modelId="{32B3C90E-9AC0-4AFA-B7C8-348BBE4F870D}">
      <dgm:prSet/>
      <dgm:spPr/>
      <dgm:t>
        <a:bodyPr/>
        <a:lstStyle/>
        <a:p>
          <a:r>
            <a:rPr lang="ru-RU" b="1" dirty="0" smtClean="0"/>
            <a:t>7,3 млн.руб.</a:t>
          </a:r>
          <a:endParaRPr lang="ru-RU" b="1" dirty="0"/>
        </a:p>
      </dgm:t>
    </dgm:pt>
    <dgm:pt modelId="{24325128-7B60-42A4-A6B1-07A05D9FCA4D}" type="parTrans" cxnId="{C49CA5A0-248B-4DF4-A99A-DFEFF2A60D89}">
      <dgm:prSet/>
      <dgm:spPr/>
      <dgm:t>
        <a:bodyPr/>
        <a:lstStyle/>
        <a:p>
          <a:endParaRPr lang="ru-RU"/>
        </a:p>
      </dgm:t>
    </dgm:pt>
    <dgm:pt modelId="{C260D818-4FF5-4AB5-9F86-488299CA2354}" type="sibTrans" cxnId="{C49CA5A0-248B-4DF4-A99A-DFEFF2A60D89}">
      <dgm:prSet/>
      <dgm:spPr/>
      <dgm:t>
        <a:bodyPr/>
        <a:lstStyle/>
        <a:p>
          <a:endParaRPr lang="ru-RU"/>
        </a:p>
      </dgm:t>
    </dgm:pt>
    <dgm:pt modelId="{A8D52F50-AF88-4999-BD7A-DA5CDD07DD1D}" type="pres">
      <dgm:prSet presAssocID="{6F9886C0-A4E8-4920-83A5-BC96DC337E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FA28F7-2D76-4522-A732-4ECC3FA3AF2B}" type="pres">
      <dgm:prSet presAssocID="{756DBBD2-E0C7-4BFE-95FC-94380F06898D}" presName="composite" presStyleCnt="0"/>
      <dgm:spPr/>
    </dgm:pt>
    <dgm:pt modelId="{67232641-AE3E-4703-9C34-E70C0CC4DACE}" type="pres">
      <dgm:prSet presAssocID="{756DBBD2-E0C7-4BFE-95FC-94380F06898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70007-7F21-4725-A90A-81DC5C767E66}" type="pres">
      <dgm:prSet presAssocID="{756DBBD2-E0C7-4BFE-95FC-94380F06898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D245E-7D55-4325-886E-6B43DC694425}" type="pres">
      <dgm:prSet presAssocID="{31971A33-4B64-4C31-9FE5-72C42AEAE6E5}" presName="space" presStyleCnt="0"/>
      <dgm:spPr/>
    </dgm:pt>
    <dgm:pt modelId="{8F6433E2-BF08-4058-8A64-E02F7B2FE83A}" type="pres">
      <dgm:prSet presAssocID="{ED5B285A-09DB-488B-A469-CB3F6B457C49}" presName="composite" presStyleCnt="0"/>
      <dgm:spPr/>
    </dgm:pt>
    <dgm:pt modelId="{F60B229F-5B21-4F21-8215-A1E5C3A242DF}" type="pres">
      <dgm:prSet presAssocID="{ED5B285A-09DB-488B-A469-CB3F6B457C4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F8FE1-15E4-4E63-B9AB-E2F416BCDD02}" type="pres">
      <dgm:prSet presAssocID="{ED5B285A-09DB-488B-A469-CB3F6B457C4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97119-ED0C-4E68-B866-DAAF21F718FA}" type="pres">
      <dgm:prSet presAssocID="{013AE698-EF81-4F63-80DE-EA8B14F7670C}" presName="space" presStyleCnt="0"/>
      <dgm:spPr/>
    </dgm:pt>
    <dgm:pt modelId="{27B1C0C5-99DA-4844-84C2-B3728A162E9C}" type="pres">
      <dgm:prSet presAssocID="{10D0A744-C286-45DC-ABEF-2BF6BE8564CC}" presName="composite" presStyleCnt="0"/>
      <dgm:spPr/>
    </dgm:pt>
    <dgm:pt modelId="{FA312BC2-3768-4438-9284-7345A28D1E0D}" type="pres">
      <dgm:prSet presAssocID="{10D0A744-C286-45DC-ABEF-2BF6BE8564C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4DF77-800E-46F4-A4C4-A69D38394B3F}" type="pres">
      <dgm:prSet presAssocID="{10D0A744-C286-45DC-ABEF-2BF6BE8564C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FE92B-1106-40AF-9321-7139548F6193}" type="pres">
      <dgm:prSet presAssocID="{1808CD5A-A87A-48DA-B543-45C8E11E3EA0}" presName="space" presStyleCnt="0"/>
      <dgm:spPr/>
    </dgm:pt>
    <dgm:pt modelId="{92B4BE89-E520-48BD-9BC8-85479A5FA190}" type="pres">
      <dgm:prSet presAssocID="{3EC76EB8-E13B-4304-AC20-E87526B7895E}" presName="composite" presStyleCnt="0"/>
      <dgm:spPr/>
    </dgm:pt>
    <dgm:pt modelId="{223B8052-4E9F-4783-B940-D6BC70E461A2}" type="pres">
      <dgm:prSet presAssocID="{3EC76EB8-E13B-4304-AC20-E87526B7895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5838D-61E1-4B15-AA95-A11AB76042F9}" type="pres">
      <dgm:prSet presAssocID="{3EC76EB8-E13B-4304-AC20-E87526B7895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FAC7E-2D16-4BF7-8753-9692F82A495E}" srcId="{3EC76EB8-E13B-4304-AC20-E87526B7895E}" destId="{02219FC6-912F-45FF-82C3-E57B50153E95}" srcOrd="0" destOrd="0" parTransId="{1CE36922-2815-47A8-9B44-99EF1BACCFCA}" sibTransId="{B0854DCE-FF5C-45D1-B420-C0C0561E84C6}"/>
    <dgm:cxn modelId="{0D4AC470-FBF9-471F-AEB5-4C66323F572A}" type="presOf" srcId="{00DB9FB9-DBB8-41BE-8E26-280DBEF3E5D9}" destId="{CB270007-7F21-4725-A90A-81DC5C767E66}" srcOrd="0" destOrd="0" presId="urn:microsoft.com/office/officeart/2005/8/layout/hList1"/>
    <dgm:cxn modelId="{1D2FACAC-5BBB-4087-9204-E3ED9152D585}" type="presOf" srcId="{BC1443A7-18C1-4119-9E44-F2280FD1F643}" destId="{0E6F8FE1-15E4-4E63-B9AB-E2F416BCDD02}" srcOrd="0" destOrd="1" presId="urn:microsoft.com/office/officeart/2005/8/layout/hList1"/>
    <dgm:cxn modelId="{20CED43D-52E6-4404-B0F6-20E9249557BC}" type="presOf" srcId="{756DBBD2-E0C7-4BFE-95FC-94380F06898D}" destId="{67232641-AE3E-4703-9C34-E70C0CC4DACE}" srcOrd="0" destOrd="0" presId="urn:microsoft.com/office/officeart/2005/8/layout/hList1"/>
    <dgm:cxn modelId="{C49CA5A0-248B-4DF4-A99A-DFEFF2A60D89}" srcId="{756DBBD2-E0C7-4BFE-95FC-94380F06898D}" destId="{32B3C90E-9AC0-4AFA-B7C8-348BBE4F870D}" srcOrd="1" destOrd="0" parTransId="{24325128-7B60-42A4-A6B1-07A05D9FCA4D}" sibTransId="{C260D818-4FF5-4AB5-9F86-488299CA2354}"/>
    <dgm:cxn modelId="{BFD1BAE1-3F35-4831-8E4C-59A9AE5672DC}" srcId="{756DBBD2-E0C7-4BFE-95FC-94380F06898D}" destId="{00DB9FB9-DBB8-41BE-8E26-280DBEF3E5D9}" srcOrd="0" destOrd="0" parTransId="{B79BD3F6-525F-4B26-92C0-8282256ACE6D}" sibTransId="{8DFC8BD4-0429-4612-9AAF-9B7DBD5F5E23}"/>
    <dgm:cxn modelId="{9A1BFB51-EB9F-49F2-A497-9DF1661CA79E}" type="presOf" srcId="{6F9886C0-A4E8-4920-83A5-BC96DC337EEC}" destId="{A8D52F50-AF88-4999-BD7A-DA5CDD07DD1D}" srcOrd="0" destOrd="0" presId="urn:microsoft.com/office/officeart/2005/8/layout/hList1"/>
    <dgm:cxn modelId="{CF704FA5-94BE-440E-B51D-D7B3F8FFA99F}" type="presOf" srcId="{5E56BC40-FF95-47F6-8BAB-B89C57540BED}" destId="{E454DF77-800E-46F4-A4C4-A69D38394B3F}" srcOrd="0" destOrd="0" presId="urn:microsoft.com/office/officeart/2005/8/layout/hList1"/>
    <dgm:cxn modelId="{15BE85D9-B0E1-41DB-A65D-3DB7986E1440}" srcId="{3EC76EB8-E13B-4304-AC20-E87526B7895E}" destId="{532AAFDC-13B9-4F5E-BD9B-B7BE712F1C5C}" srcOrd="1" destOrd="0" parTransId="{AF364F95-DB2D-4C1B-B308-D639139FE618}" sibTransId="{63254F15-AB16-4B0B-B813-9483B3C1CAFC}"/>
    <dgm:cxn modelId="{33851766-8E08-4A44-8B76-82872E406894}" type="presOf" srcId="{10D0A744-C286-45DC-ABEF-2BF6BE8564CC}" destId="{FA312BC2-3768-4438-9284-7345A28D1E0D}" srcOrd="0" destOrd="0" presId="urn:microsoft.com/office/officeart/2005/8/layout/hList1"/>
    <dgm:cxn modelId="{B49C7FC1-7EBD-4BF1-9926-B178A2AB09A2}" srcId="{6F9886C0-A4E8-4920-83A5-BC96DC337EEC}" destId="{3EC76EB8-E13B-4304-AC20-E87526B7895E}" srcOrd="3" destOrd="0" parTransId="{0B9FDDF4-B689-4706-B4C0-994F34F44559}" sibTransId="{ADC73155-C6EA-4A7E-A2D2-6957C317291B}"/>
    <dgm:cxn modelId="{0692C904-3A6A-4032-A7C5-5C4E029FFBFC}" type="presOf" srcId="{3EC76EB8-E13B-4304-AC20-E87526B7895E}" destId="{223B8052-4E9F-4783-B940-D6BC70E461A2}" srcOrd="0" destOrd="0" presId="urn:microsoft.com/office/officeart/2005/8/layout/hList1"/>
    <dgm:cxn modelId="{60D9CDF1-708B-468E-B51C-E1BE39DBEEEF}" type="presOf" srcId="{ED5B285A-09DB-488B-A469-CB3F6B457C49}" destId="{F60B229F-5B21-4F21-8215-A1E5C3A242DF}" srcOrd="0" destOrd="0" presId="urn:microsoft.com/office/officeart/2005/8/layout/hList1"/>
    <dgm:cxn modelId="{F43C5AAA-D8C9-4C6A-B3B1-5C1B03724B49}" srcId="{6F9886C0-A4E8-4920-83A5-BC96DC337EEC}" destId="{ED5B285A-09DB-488B-A469-CB3F6B457C49}" srcOrd="1" destOrd="0" parTransId="{78DD1F19-5954-4755-8A1B-9263A0181190}" sibTransId="{013AE698-EF81-4F63-80DE-EA8B14F7670C}"/>
    <dgm:cxn modelId="{1474A11B-9A69-45B0-AA59-009E7DFA865F}" type="presOf" srcId="{532AAFDC-13B9-4F5E-BD9B-B7BE712F1C5C}" destId="{1025838D-61E1-4B15-AA95-A11AB76042F9}" srcOrd="0" destOrd="1" presId="urn:microsoft.com/office/officeart/2005/8/layout/hList1"/>
    <dgm:cxn modelId="{03A876A2-EAC9-48FB-97A7-46548C669EAB}" srcId="{6F9886C0-A4E8-4920-83A5-BC96DC337EEC}" destId="{756DBBD2-E0C7-4BFE-95FC-94380F06898D}" srcOrd="0" destOrd="0" parTransId="{CD6E99CB-71B5-40B9-A600-1830E16845B2}" sibTransId="{31971A33-4B64-4C31-9FE5-72C42AEAE6E5}"/>
    <dgm:cxn modelId="{C2C8BEF1-72AB-45FD-91B2-B112AFE47A00}" srcId="{ED5B285A-09DB-488B-A469-CB3F6B457C49}" destId="{02237605-E75B-48D2-8EB2-CE8B45C6E8FE}" srcOrd="0" destOrd="0" parTransId="{C2E7F17B-77CE-4788-9CC2-47251CBEF42D}" sibTransId="{1B856DBC-159A-4B9F-A744-EF78E2FD16DB}"/>
    <dgm:cxn modelId="{0C57EA9B-DF41-4A76-AB03-404C333372D6}" srcId="{ED5B285A-09DB-488B-A469-CB3F6B457C49}" destId="{BC1443A7-18C1-4119-9E44-F2280FD1F643}" srcOrd="1" destOrd="0" parTransId="{B94BE8B2-9DAE-4FF0-AAD8-E42AB5214C73}" sibTransId="{AF059848-DBE9-403C-A1F8-C54AEB65BE15}"/>
    <dgm:cxn modelId="{4BC7DD84-8396-45D0-A190-623655BF5A40}" type="presOf" srcId="{2ED92EC0-3FC8-4A14-A010-2E4C85FF60F8}" destId="{E454DF77-800E-46F4-A4C4-A69D38394B3F}" srcOrd="0" destOrd="1" presId="urn:microsoft.com/office/officeart/2005/8/layout/hList1"/>
    <dgm:cxn modelId="{541313A5-BCF4-4FCC-9057-54AA741D2785}" type="presOf" srcId="{02219FC6-912F-45FF-82C3-E57B50153E95}" destId="{1025838D-61E1-4B15-AA95-A11AB76042F9}" srcOrd="0" destOrd="0" presId="urn:microsoft.com/office/officeart/2005/8/layout/hList1"/>
    <dgm:cxn modelId="{B0122CE1-7954-4D5D-9141-8DA8C1632777}" srcId="{10D0A744-C286-45DC-ABEF-2BF6BE8564CC}" destId="{2ED92EC0-3FC8-4A14-A010-2E4C85FF60F8}" srcOrd="1" destOrd="0" parTransId="{C51F6BFF-5CE2-4ADB-B9C8-3D90048E0CA0}" sibTransId="{2212A4AF-C811-4CCF-A437-F84904413FF4}"/>
    <dgm:cxn modelId="{FA480E85-B177-4D27-8707-6CBB2D9E8E2D}" type="presOf" srcId="{02237605-E75B-48D2-8EB2-CE8B45C6E8FE}" destId="{0E6F8FE1-15E4-4E63-B9AB-E2F416BCDD02}" srcOrd="0" destOrd="0" presId="urn:microsoft.com/office/officeart/2005/8/layout/hList1"/>
    <dgm:cxn modelId="{6F39FAB9-16AA-47AF-AFDE-88A6105CEDB0}" srcId="{6F9886C0-A4E8-4920-83A5-BC96DC337EEC}" destId="{10D0A744-C286-45DC-ABEF-2BF6BE8564CC}" srcOrd="2" destOrd="0" parTransId="{572CB05F-BA02-4021-ADE1-5C1057340943}" sibTransId="{1808CD5A-A87A-48DA-B543-45C8E11E3EA0}"/>
    <dgm:cxn modelId="{55F1A32E-8CBF-4535-8C3F-7C553FE4806B}" srcId="{10D0A744-C286-45DC-ABEF-2BF6BE8564CC}" destId="{5E56BC40-FF95-47F6-8BAB-B89C57540BED}" srcOrd="0" destOrd="0" parTransId="{421A6D47-0095-4D7C-A1BB-819012788E7F}" sibTransId="{EF09DA7D-17C4-49D2-8741-0F9837C684B6}"/>
    <dgm:cxn modelId="{24FF7111-8C00-4DEF-826F-F8C2C750AD72}" type="presOf" srcId="{32B3C90E-9AC0-4AFA-B7C8-348BBE4F870D}" destId="{CB270007-7F21-4725-A90A-81DC5C767E66}" srcOrd="0" destOrd="1" presId="urn:microsoft.com/office/officeart/2005/8/layout/hList1"/>
    <dgm:cxn modelId="{E488EA53-C961-448B-BB88-A5380D87CB2C}" type="presParOf" srcId="{A8D52F50-AF88-4999-BD7A-DA5CDD07DD1D}" destId="{C5FA28F7-2D76-4522-A732-4ECC3FA3AF2B}" srcOrd="0" destOrd="0" presId="urn:microsoft.com/office/officeart/2005/8/layout/hList1"/>
    <dgm:cxn modelId="{17225043-3FCE-43B0-BC2C-9ACBDA633C06}" type="presParOf" srcId="{C5FA28F7-2D76-4522-A732-4ECC3FA3AF2B}" destId="{67232641-AE3E-4703-9C34-E70C0CC4DACE}" srcOrd="0" destOrd="0" presId="urn:microsoft.com/office/officeart/2005/8/layout/hList1"/>
    <dgm:cxn modelId="{251DA514-703A-4570-9589-6EBE51C4EA28}" type="presParOf" srcId="{C5FA28F7-2D76-4522-A732-4ECC3FA3AF2B}" destId="{CB270007-7F21-4725-A90A-81DC5C767E66}" srcOrd="1" destOrd="0" presId="urn:microsoft.com/office/officeart/2005/8/layout/hList1"/>
    <dgm:cxn modelId="{9C54540C-6517-494F-8B78-A9D9D6A60551}" type="presParOf" srcId="{A8D52F50-AF88-4999-BD7A-DA5CDD07DD1D}" destId="{476D245E-7D55-4325-886E-6B43DC694425}" srcOrd="1" destOrd="0" presId="urn:microsoft.com/office/officeart/2005/8/layout/hList1"/>
    <dgm:cxn modelId="{385F12F9-A97E-42F4-90B0-DE963AF5DAC2}" type="presParOf" srcId="{A8D52F50-AF88-4999-BD7A-DA5CDD07DD1D}" destId="{8F6433E2-BF08-4058-8A64-E02F7B2FE83A}" srcOrd="2" destOrd="0" presId="urn:microsoft.com/office/officeart/2005/8/layout/hList1"/>
    <dgm:cxn modelId="{158B3126-4C2E-4437-AB7D-3312EB970122}" type="presParOf" srcId="{8F6433E2-BF08-4058-8A64-E02F7B2FE83A}" destId="{F60B229F-5B21-4F21-8215-A1E5C3A242DF}" srcOrd="0" destOrd="0" presId="urn:microsoft.com/office/officeart/2005/8/layout/hList1"/>
    <dgm:cxn modelId="{2CF2F24F-C09B-449D-82FA-9A828C7CB95D}" type="presParOf" srcId="{8F6433E2-BF08-4058-8A64-E02F7B2FE83A}" destId="{0E6F8FE1-15E4-4E63-B9AB-E2F416BCDD02}" srcOrd="1" destOrd="0" presId="urn:microsoft.com/office/officeart/2005/8/layout/hList1"/>
    <dgm:cxn modelId="{127E885E-DCCA-4716-B984-8FAA8EFA0BFC}" type="presParOf" srcId="{A8D52F50-AF88-4999-BD7A-DA5CDD07DD1D}" destId="{F0A97119-ED0C-4E68-B866-DAAF21F718FA}" srcOrd="3" destOrd="0" presId="urn:microsoft.com/office/officeart/2005/8/layout/hList1"/>
    <dgm:cxn modelId="{72AB190F-FDF2-4D31-B5C3-6096394A3E69}" type="presParOf" srcId="{A8D52F50-AF88-4999-BD7A-DA5CDD07DD1D}" destId="{27B1C0C5-99DA-4844-84C2-B3728A162E9C}" srcOrd="4" destOrd="0" presId="urn:microsoft.com/office/officeart/2005/8/layout/hList1"/>
    <dgm:cxn modelId="{F13C3E9D-8AFD-4EC0-B22E-C16D8EEE443C}" type="presParOf" srcId="{27B1C0C5-99DA-4844-84C2-B3728A162E9C}" destId="{FA312BC2-3768-4438-9284-7345A28D1E0D}" srcOrd="0" destOrd="0" presId="urn:microsoft.com/office/officeart/2005/8/layout/hList1"/>
    <dgm:cxn modelId="{92E9A065-4F9F-4A25-BBE7-27E824AA313A}" type="presParOf" srcId="{27B1C0C5-99DA-4844-84C2-B3728A162E9C}" destId="{E454DF77-800E-46F4-A4C4-A69D38394B3F}" srcOrd="1" destOrd="0" presId="urn:microsoft.com/office/officeart/2005/8/layout/hList1"/>
    <dgm:cxn modelId="{A501AB21-7AD8-493E-9411-188FB984DE55}" type="presParOf" srcId="{A8D52F50-AF88-4999-BD7A-DA5CDD07DD1D}" destId="{061FE92B-1106-40AF-9321-7139548F6193}" srcOrd="5" destOrd="0" presId="urn:microsoft.com/office/officeart/2005/8/layout/hList1"/>
    <dgm:cxn modelId="{9BCDE8F1-E751-4B47-B82C-66A13A7BC0FC}" type="presParOf" srcId="{A8D52F50-AF88-4999-BD7A-DA5CDD07DD1D}" destId="{92B4BE89-E520-48BD-9BC8-85479A5FA190}" srcOrd="6" destOrd="0" presId="urn:microsoft.com/office/officeart/2005/8/layout/hList1"/>
    <dgm:cxn modelId="{C8A94874-3F6A-444D-8AFE-1413FC9B575E}" type="presParOf" srcId="{92B4BE89-E520-48BD-9BC8-85479A5FA190}" destId="{223B8052-4E9F-4783-B940-D6BC70E461A2}" srcOrd="0" destOrd="0" presId="urn:microsoft.com/office/officeart/2005/8/layout/hList1"/>
    <dgm:cxn modelId="{F7B0CFB9-8650-489C-A931-1EEFDA31CA9F}" type="presParOf" srcId="{92B4BE89-E520-48BD-9BC8-85479A5FA190}" destId="{1025838D-61E1-4B15-AA95-A11AB76042F9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0.93973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419048" cy="381904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7D857-4AB3-4168-AA22-2044816EBC19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E81B1-7F31-4A59-953E-742E117061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E2738-1130-416E-94B8-7810F3160802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6C168-9674-46CC-B1E8-E6294FA55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6F10A-28BC-48A6-AF85-8346116DDBF9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9BA5-41E6-43A6-8A04-38922B9BD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EDE7-537D-445F-A609-22C8271937C4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2E859-76BA-465B-9E9A-8380348F0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164FC-97AD-46B6-816C-ED32AF939A3A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1BF36-A523-40FD-B6E5-8812FDD17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1E114-0800-4B5B-AB83-44F5CAB7134E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AF5B-0998-4515-9ABB-6EA4B1A8E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D44F-BEA8-4D2B-9ECF-C43EA92C04B7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959D-307B-4B8D-80EC-EF71BC6BA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57F2-FB3B-4618-AC2B-847066596C91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3C445-4713-4C21-AABB-B09000470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E39AD-7A2D-45EE-AB63-7071AD4D0E63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1FF9-0B14-47BC-8349-BFFFE70B2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8824-0E5B-49BA-9B81-9191E9394EB5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7365-C55B-40B0-9929-38662932B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CF48C-4FBC-4EDA-B7B2-D871E324A09C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B5F84-E0A4-46AA-83C6-69812A036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A63A5-8716-467B-A784-94CF1742E42C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F12B6-E235-4944-A872-27D3A5D7C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C36220-B7C0-42E4-A268-A22113B6AAF7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083981-C301-4A34-B45F-BF5B9066F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_Microsoft_Office_Excel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_Microsoft_Office_Excel3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__Microsoft_Office_Excel4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5.xls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kgo.s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0"/>
            <a:ext cx="8001000" cy="1214438"/>
          </a:xfrm>
        </p:spPr>
        <p:txBody>
          <a:bodyPr/>
          <a:lstStyle/>
          <a:p>
            <a:pPr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городского округа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годов для граждан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121443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Материал подготовлен на основании проекта бюджета </a:t>
            </a:r>
          </a:p>
          <a:p>
            <a:pPr algn="ctr"/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городского округа 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2024 годов.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Подготовленный материал позволит получить информацию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 основных характеристиках бюджета, о подходах при формировании </a:t>
            </a:r>
          </a:p>
          <a:p>
            <a:pPr algn="ctr" eaLnBrk="0" hangingPunct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бюджета и направлениях расходов бюджета.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700338" y="3433763"/>
            <a:ext cx="38163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Руководители проекта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С.Д.Семков, глава Усть-Катавского городского округа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А.П.Логинова, заместитель главы по финансовым вопросам - начальник финансового управления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0" y="5640388"/>
            <a:ext cx="9144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Материал подготовлен </a:t>
            </a:r>
          </a:p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финансовым управлением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</a:p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отделом экономического развития администрации УКГО</a:t>
            </a:r>
          </a:p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Ноябрь – декабрь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pic>
        <p:nvPicPr>
          <p:cNvPr id="13319" name="Picture 6" descr="C:\Users\fin38u5\Desktop\chqla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071826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C:\Users\fin38u5\Desktop\tbxoxmtk_b.d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35750" y="3068638"/>
            <a:ext cx="14859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Прямоугольник 15"/>
          <p:cNvSpPr>
            <a:spLocks noChangeArrowheads="1"/>
          </p:cNvSpPr>
          <p:nvPr/>
        </p:nvSpPr>
        <p:spPr bwMode="auto">
          <a:xfrm>
            <a:off x="1071563" y="5286375"/>
            <a:ext cx="147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Семков</a:t>
            </a:r>
            <a:r>
              <a:rPr lang="en-US" sz="1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С.Д.</a:t>
            </a:r>
            <a:endParaRPr lang="ru-RU" sz="1800">
              <a:latin typeface="Calibri" pitchFamily="34" charset="0"/>
            </a:endParaRPr>
          </a:p>
        </p:txBody>
      </p:sp>
      <p:sp>
        <p:nvSpPr>
          <p:cNvPr id="13322" name="Прямоугольник 16"/>
          <p:cNvSpPr>
            <a:spLocks noChangeArrowheads="1"/>
          </p:cNvSpPr>
          <p:nvPr/>
        </p:nvSpPr>
        <p:spPr bwMode="auto">
          <a:xfrm>
            <a:off x="6500813" y="5286375"/>
            <a:ext cx="1704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Логинова</a:t>
            </a:r>
            <a:r>
              <a:rPr lang="en-US" sz="1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А.П.</a:t>
            </a:r>
            <a:endParaRPr lang="ru-RU" sz="1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1000125" y="142875"/>
            <a:ext cx="7929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городского округа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годов (млн. руб.)</a:t>
            </a:r>
          </a:p>
        </p:txBody>
      </p:sp>
      <p:graphicFrame>
        <p:nvGraphicFramePr>
          <p:cNvPr id="104486" name="Group 38"/>
          <p:cNvGraphicFramePr>
            <a:graphicFrameLocks noGrp="1"/>
          </p:cNvGraphicFramePr>
          <p:nvPr/>
        </p:nvGraphicFramePr>
        <p:xfrm>
          <a:off x="571500" y="1571625"/>
          <a:ext cx="8001000" cy="3216276"/>
        </p:xfrm>
        <a:graphic>
          <a:graphicData uri="http://schemas.openxmlformats.org/drawingml/2006/table">
            <a:tbl>
              <a:tblPr/>
              <a:tblGrid>
                <a:gridCol w="3786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7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85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85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3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тыс.руб.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- 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1600" b="1" i="0" u="none" strike="noStrike" dirty="0" smtClean="0">
                          <a:latin typeface="Times New Roman"/>
                        </a:rPr>
                        <a:t>087 260,5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/>
                        </a:rPr>
                        <a:t>1 175 539,2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/>
                        </a:rPr>
                        <a:t>1 814 218,0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- всего,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1600" b="1" i="0" u="none" strike="noStrike" dirty="0" smtClean="0">
                          <a:latin typeface="Times New Roman"/>
                        </a:rPr>
                        <a:t>087 260,5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/>
                        </a:rPr>
                        <a:t>1 175 539,2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/>
                        </a:rPr>
                        <a:t>1 814 218,0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 (+), дефицит (- 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муниципального внутреннего долга (по состоянию на 1 января года, следующего за очередным финансовым годом)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1000125" y="146050"/>
            <a:ext cx="8143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городского округа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 (млн. руб.)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24000" y="1397000"/>
          <a:ext cx="6691338" cy="431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00125" y="219075"/>
            <a:ext cx="7929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Собственные доходы бюджета на 2022 год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(млн. руб.)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Диаграмма 5"/>
          <p:cNvGraphicFramePr>
            <a:graphicFrameLocks/>
          </p:cNvGraphicFramePr>
          <p:nvPr/>
        </p:nvGraphicFramePr>
        <p:xfrm>
          <a:off x="130175" y="1135063"/>
          <a:ext cx="8848725" cy="5343525"/>
        </p:xfrm>
        <a:graphic>
          <a:graphicData uri="http://schemas.openxmlformats.org/presentationml/2006/ole">
            <p:oleObj spid="_x0000_s267266" name="Диаграмма" r:id="rId4" imgW="8848685" imgH="5343679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35038" y="150813"/>
            <a:ext cx="819943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Структура межбюджетных трансфертов на 2022г.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(млн.руб.)</a:t>
            </a:r>
          </a:p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42875" y="5546725"/>
            <a:ext cx="8786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61925" algn="l"/>
              </a:tabLst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928688" y="4286250"/>
            <a:ext cx="8215312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61925" algn="l"/>
              </a:tabLst>
            </a:pPr>
            <a:r>
              <a:rPr lang="ru-RU" sz="1600" b="1">
                <a:cs typeface="Times New Roman" pitchFamily="18" charset="0"/>
              </a:rPr>
              <a:t>Виды финансовой помощи в бюджет Усть-Катавского городского округа из федерального бюджета и бюджета Челябинской области</a:t>
            </a:r>
          </a:p>
          <a:p>
            <a:pPr eaLnBrk="0" hangingPunct="0">
              <a:tabLst>
                <a:tab pos="161925" algn="l"/>
              </a:tabLst>
            </a:pPr>
            <a:r>
              <a:rPr lang="ru-RU" sz="1600" b="1">
                <a:cs typeface="Times New Roman" pitchFamily="18" charset="0"/>
              </a:rPr>
              <a:t>*	Дотация на выравнивание бюджетной обеспеченности и частичную компенсацию доп.расходов на повышение оплаты труда </a:t>
            </a:r>
            <a:r>
              <a:rPr lang="en-US" sz="1600" b="1">
                <a:cs typeface="Times New Roman" pitchFamily="18" charset="0"/>
              </a:rPr>
              <a:t> </a:t>
            </a:r>
            <a:r>
              <a:rPr lang="ru-RU" sz="1600" b="1">
                <a:cs typeface="Times New Roman" pitchFamily="18" charset="0"/>
              </a:rPr>
              <a:t>–</a:t>
            </a:r>
            <a:r>
              <a:rPr lang="en-US" sz="1600" b="1">
                <a:cs typeface="Times New Roman" pitchFamily="18" charset="0"/>
              </a:rPr>
              <a:t> </a:t>
            </a:r>
            <a:r>
              <a:rPr lang="ru-RU" sz="1600" b="1">
                <a:cs typeface="Times New Roman" pitchFamily="18" charset="0"/>
              </a:rPr>
              <a:t>207,9</a:t>
            </a:r>
            <a:r>
              <a:rPr lang="en-US" sz="1600" b="1">
                <a:cs typeface="Times New Roman" pitchFamily="18" charset="0"/>
              </a:rPr>
              <a:t> </a:t>
            </a:r>
            <a:r>
              <a:rPr lang="ru-RU" sz="1600" b="1">
                <a:cs typeface="Times New Roman" pitchFamily="18" charset="0"/>
              </a:rPr>
              <a:t>млн. руб.</a:t>
            </a:r>
          </a:p>
          <a:p>
            <a:pPr eaLnBrk="0" hangingPunct="0">
              <a:tabLst>
                <a:tab pos="161925" algn="l"/>
              </a:tabLst>
            </a:pPr>
            <a:r>
              <a:rPr lang="ru-RU" sz="1600" b="1">
                <a:cs typeface="Times New Roman" pitchFamily="18" charset="0"/>
              </a:rPr>
              <a:t>*	Субсидии местным бюджетам – 132,7 млн. руб.</a:t>
            </a:r>
          </a:p>
          <a:p>
            <a:pPr eaLnBrk="0" hangingPunct="0">
              <a:buFont typeface="Arial" pitchFamily="34" charset="0"/>
              <a:buChar char="•"/>
              <a:tabLst>
                <a:tab pos="161925" algn="l"/>
              </a:tabLst>
            </a:pPr>
            <a:r>
              <a:rPr lang="ru-RU" sz="1600" b="1">
                <a:cs typeface="Times New Roman" pitchFamily="18" charset="0"/>
              </a:rPr>
              <a:t>Субвенции местным бюджетам – 465,7 млн. руб.</a:t>
            </a:r>
          </a:p>
          <a:p>
            <a:pPr eaLnBrk="0" hangingPunct="0">
              <a:buFont typeface="Arial" pitchFamily="34" charset="0"/>
              <a:buChar char="•"/>
              <a:tabLst>
                <a:tab pos="161925" algn="l"/>
              </a:tabLst>
            </a:pPr>
            <a:r>
              <a:rPr lang="ru-RU" sz="1600" b="1">
                <a:cs typeface="Times New Roman" pitchFamily="18" charset="0"/>
              </a:rPr>
              <a:t>Иные межбюджетные трансферты – 12,9 млн.руб.</a:t>
            </a:r>
          </a:p>
          <a:p>
            <a:pPr eaLnBrk="0" hangingPunct="0">
              <a:buFont typeface="Arial" pitchFamily="34" charset="0"/>
              <a:buChar char="•"/>
              <a:tabLst>
                <a:tab pos="161925" algn="l"/>
              </a:tabLst>
            </a:pPr>
            <a:r>
              <a:rPr lang="ru-RU" sz="1600" b="1">
                <a:cs typeface="Times New Roman" pitchFamily="18" charset="0"/>
              </a:rPr>
              <a:t>Итого – </a:t>
            </a:r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819,2 млн. руб</a:t>
            </a:r>
            <a:r>
              <a:rPr lang="ru-RU" sz="1600" b="1">
                <a:cs typeface="Times New Roman" pitchFamily="18" charset="0"/>
              </a:rPr>
              <a:t>.</a:t>
            </a:r>
          </a:p>
          <a:p>
            <a:pPr>
              <a:tabLst>
                <a:tab pos="161925" algn="l"/>
              </a:tabLst>
            </a:pPr>
            <a:endParaRPr lang="ru-RU"/>
          </a:p>
        </p:txBody>
      </p:sp>
      <p:graphicFrame>
        <p:nvGraphicFramePr>
          <p:cNvPr id="3074" name="Диаграмма 6"/>
          <p:cNvGraphicFramePr>
            <a:graphicFrameLocks/>
          </p:cNvGraphicFramePr>
          <p:nvPr/>
        </p:nvGraphicFramePr>
        <p:xfrm>
          <a:off x="1928813" y="642938"/>
          <a:ext cx="5829300" cy="3714750"/>
        </p:xfrm>
        <a:graphic>
          <a:graphicData uri="http://schemas.openxmlformats.org/presentationml/2006/ole">
            <p:oleObj spid="_x0000_s268290" name="Диаграмма" r:id="rId4" imgW="5810170" imgH="3819396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Общие параметры бюджета по доходам и по расходам (млн. руб.)</a:t>
            </a:r>
          </a:p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Диаграмма 4"/>
          <p:cNvGraphicFramePr>
            <a:graphicFrameLocks/>
          </p:cNvGraphicFramePr>
          <p:nvPr/>
        </p:nvGraphicFramePr>
        <p:xfrm>
          <a:off x="558800" y="1397000"/>
          <a:ext cx="8086725" cy="4200525"/>
        </p:xfrm>
        <a:graphic>
          <a:graphicData uri="http://schemas.openxmlformats.org/presentationml/2006/ole">
            <p:oleObj spid="_x0000_s269314" name="Диаграмма" r:id="rId4" imgW="8086627" imgH="4200641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000125" y="328613"/>
            <a:ext cx="7929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подходы к планированию бюджетных ассигнований и приоритеты бюджетных расходов</a:t>
            </a:r>
          </a:p>
        </p:txBody>
      </p:sp>
      <p:sp>
        <p:nvSpPr>
          <p:cNvPr id="183300" name="Rectangle 2"/>
          <p:cNvSpPr>
            <a:spLocks noChangeArrowheads="1"/>
          </p:cNvSpPr>
          <p:nvPr/>
        </p:nvSpPr>
        <p:spPr bwMode="auto">
          <a:xfrm>
            <a:off x="142875" y="1068388"/>
            <a:ext cx="9001125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Особенности формирования расходной части бюджета округа на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годы обусловлены:</a:t>
            </a: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1) безусловного исполнения публичных нормативных обязательств и иных социальных обязательств;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2) реализацией мероприятий, предусмотренных Указом Президента Российской Федерации от 07.05.2018 г. № 204 «О национальных целях и стратегических задачах развития Российской Федерации на период до 2024 года» и включением бюджетных ассигнований на их реализацию в соответствии с паспортами муниципальных программ;</a:t>
            </a:r>
            <a:endParaRPr lang="ru-RU" sz="1400" b="1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3) </a:t>
            </a:r>
            <a:r>
              <a:rPr lang="ru-RU" sz="1400" dirty="0" err="1">
                <a:latin typeface="Arial" charset="0"/>
                <a:cs typeface="Arial" charset="0"/>
              </a:rPr>
              <a:t>приоритизации</a:t>
            </a:r>
            <a:r>
              <a:rPr lang="ru-RU" sz="1400" dirty="0">
                <a:latin typeface="Arial" charset="0"/>
                <a:cs typeface="Arial" charset="0"/>
              </a:rPr>
              <a:t> расходов бюджета округа и выполнения обязательств по социально-экономическому развитию и финансовому оздоровлению;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4)</a:t>
            </a:r>
            <a:r>
              <a:rPr lang="ru-RU" sz="1400" b="1" i="1" dirty="0">
                <a:latin typeface="Arial" charset="0"/>
                <a:cs typeface="Arial" charset="0"/>
              </a:rPr>
              <a:t> </a:t>
            </a:r>
            <a:r>
              <a:rPr lang="ru-RU" sz="1400" dirty="0">
                <a:latin typeface="Arial" charset="0"/>
                <a:cs typeface="Arial" charset="0"/>
              </a:rPr>
              <a:t>сохранения достигнутого уровня целевых показателей Указов Президента Российской Федерации  от 07.05.2012 г. в части оплаты труда работников бюджетного сектора, а также обеспечения минимального размера оплаты труда в соответствии с Федеральным законом «О минимальном размере оплаты труда»;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5) учета мнения граждан (путем проведения открытого голосования или конкурсного отбора) на реализацию мероприятий по благоустройству городской среды, проведение культурных и спортивных мероприятий, обустройство объектов социальной инфраструктуры и прилегающих к ним территорий и обеспечения направления на  осуществление этих мероприятий с 2023 года не менее пяти процентов расходов местного бюджета, в первую очередь по вышеуказанным направлениям расходов;</a:t>
            </a:r>
            <a:r>
              <a:rPr lang="ru-RU" sz="1400" b="1" i="1" dirty="0">
                <a:latin typeface="Arial" charset="0"/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6) уточнения объема бюджетных ассигнований с учетом:</a:t>
            </a:r>
            <a:endParaRPr lang="ru-RU" sz="1400" b="1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- увеличения фондов оплаты труда работников организаций бюджетной сферы округа в целях сохранения достигнутых целевых показателей, определенных «майскими» указами Президента Российской Федерации 2012 года, и индексации оплаты труда отдельных категорий работников;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- установления минимального размера оплаты труда в соответствии с изменениями в Федеральный закон «О минимальном размере оплаты труда»; 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- ежегодной индексации размеров социальных выплат, установленных законодательством Челябинской области и нормативными правовыми актами </a:t>
            </a:r>
            <a:r>
              <a:rPr lang="ru-RU" sz="1400" dirty="0" err="1">
                <a:latin typeface="Arial" charset="0"/>
                <a:cs typeface="Arial" charset="0"/>
              </a:rPr>
              <a:t>Усть-Катавского</a:t>
            </a:r>
            <a:r>
              <a:rPr lang="ru-RU" sz="1400" dirty="0">
                <a:latin typeface="Arial" charset="0"/>
                <a:cs typeface="Arial" charset="0"/>
              </a:rPr>
              <a:t> городского округа;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- увеличения бюджетных ассигнований в связи с принятием в текущем году расходных обязательств, действие которых распространяется на планируемый период.</a:t>
            </a:r>
          </a:p>
          <a:p>
            <a:pPr indent="450850" algn="just">
              <a:buFontTx/>
              <a:buChar char="-"/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7" name="Rectangle 2"/>
          <p:cNvSpPr>
            <a:spLocks noChangeArrowheads="1"/>
          </p:cNvSpPr>
          <p:nvPr/>
        </p:nvSpPr>
        <p:spPr bwMode="auto">
          <a:xfrm>
            <a:off x="827088" y="933450"/>
            <a:ext cx="792956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Подходы, применяемые при планировании бюджета:</a:t>
            </a:r>
          </a:p>
          <a:p>
            <a:pPr indent="450850" algn="just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dirty="0">
                <a:latin typeface="Arial" charset="0"/>
                <a:cs typeface="Arial" charset="0"/>
              </a:rPr>
              <a:t> В связи с необходимостью включения в бюджет округа средств местного бюджета в части выполнения условий </a:t>
            </a:r>
            <a:r>
              <a:rPr lang="ru-RU" b="1" dirty="0" err="1">
                <a:latin typeface="Arial" charset="0"/>
                <a:cs typeface="Arial" charset="0"/>
              </a:rPr>
              <a:t>софинансирования</a:t>
            </a:r>
            <a:r>
              <a:rPr lang="ru-RU" b="1" dirty="0">
                <a:latin typeface="Arial" charset="0"/>
                <a:cs typeface="Arial" charset="0"/>
              </a:rPr>
              <a:t> при предоставлении субсидий из областного и федерального бюджетов ФОТ работников бюджетной сферы в целом предусмотрен в размере 90% от ФОТ на 2022 год, рассчитанного с учетом увеличения МРОТ с 01.01.2022 года, индексации должностных окладов (ставок) работников бюджетной сферы с 01.10.2021 года на 5,2%, а также повышения оплаты труда отдельных категорий работников в целях достижения целевых показателей, определенных «майскими» указами Президента Российской Федерации 2012 года.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dirty="0">
                <a:latin typeface="Arial" charset="0"/>
                <a:cs typeface="Arial" charset="0"/>
              </a:rPr>
              <a:t> Бюджетные ассигнования на обеспечение деятельности муниципальных казенных учреждений и органов местного самоуправления, а также на предоставление субсидий муниципальным бюджетным и автономным учреждениям на выполнение муниципального задания за счет средств местного бюджета запланированы на 90% от потребности, на уровне бюджетных ассигнований 2021 года.  </a:t>
            </a:r>
          </a:p>
          <a:p>
            <a:pPr indent="450850" algn="just">
              <a:buFont typeface="Wingdings" pitchFamily="2" charset="2"/>
              <a:buChar char="Ø"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подходы к планированию бюджетных ассигнований и приоритеты бюджетных расходов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900113" y="1052513"/>
            <a:ext cx="771525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/>
              <a:t>Бюджетные ассигнования на обеспечение деятельности муниципальных казенных учреждений и органов местного самоуправления, а также на предоставление субсидий муниципальным бюджетным и автономным учреждениям на выполнение муниципального задания за счет средств местного бюджета запланированы на 90% от потребности, с увеличением на 10% от первоначального бюджета 2021 года. 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/>
              <a:t>Расходы на оплату топливно-энергетических ресурсов, услуг водоснабжения, водоотведения, потребляемых муниципальными учреждениями, и электрической энергии, расходуемой на уличное освещение, в целом запланированы в полном объеме от расчетной потребности на 2022 год, с ростом на 4,9% от первоначального бюджета 2021 года.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/>
              <a:t>Расходы на приобретение продуктов питания и организацию питания в образовательных организациях запланированы на 88% от расчетной потребности на 2022 год.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/>
              <a:t>Расходы на реализацию мероприятий муниципальных программ запланированы в 2022 году на 76,3% от объемов финансирования, утвержденных муниципальными программами (проектами муниципальных программ).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подходы к планированию бюджетных ассигнований и приоритеты бюджетных расходов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25" y="274638"/>
            <a:ext cx="7686675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расходов бюджета на 2022 год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49213" y="1476375"/>
          <a:ext cx="8969375" cy="4329113"/>
        </p:xfrm>
        <a:graphic>
          <a:graphicData uri="http://schemas.openxmlformats.org/presentationml/2006/ole">
            <p:oleObj spid="_x0000_s270338" name="Диаграмма" r:id="rId4" imgW="8541988" imgH="4122559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25" y="274638"/>
            <a:ext cx="7686675" cy="15398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eaLnBrk="0" hangingPunct="0">
              <a:defRPr/>
            </a:pP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75"/>
            <a:ext cx="3429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" descr="C:\Users\kerenceva.FIN.000\Desktop\фото\50b9891c971e08f71081e0d7ef8d584a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3429000"/>
            <a:ext cx="36004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" descr="C:\Users\kerenceva.FIN.000\Desktop\фото\DSC077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357688"/>
            <a:ext cx="27352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2"/>
          <p:cNvSpPr>
            <a:spLocks noChangeArrowheads="1"/>
          </p:cNvSpPr>
          <p:nvPr/>
        </p:nvSpPr>
        <p:spPr bwMode="auto">
          <a:xfrm>
            <a:off x="1116013" y="0"/>
            <a:ext cx="7373937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2792" tIns="228528" rIns="449121" bIns="342792" anchor="ctr">
            <a:spAutoFit/>
          </a:bodyPr>
          <a:lstStyle/>
          <a:p>
            <a:pPr>
              <a:tabLst>
                <a:tab pos="1030288" algn="l"/>
              </a:tabLst>
            </a:pPr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Инвестиции в человеческий капитал</a:t>
            </a:r>
            <a:endParaRPr lang="ru-RU" sz="2800">
              <a:solidFill>
                <a:srgbClr val="FF0000"/>
              </a:solidFill>
            </a:endParaRPr>
          </a:p>
          <a:p>
            <a:pPr eaLnBrk="0" hangingPunct="0">
              <a:tabLst>
                <a:tab pos="1030288" algn="l"/>
              </a:tabLst>
            </a:pPr>
            <a:endParaRPr lang="ru-RU"/>
          </a:p>
        </p:txBody>
      </p:sp>
      <p:sp>
        <p:nvSpPr>
          <p:cNvPr id="22538" name="Rectangle 4"/>
          <p:cNvSpPr>
            <a:spLocks noChangeArrowheads="1"/>
          </p:cNvSpPr>
          <p:nvPr/>
        </p:nvSpPr>
        <p:spPr bwMode="auto">
          <a:xfrm>
            <a:off x="1619250" y="1119188"/>
            <a:ext cx="680402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2400"/>
          </a:p>
          <a:p>
            <a:pPr algn="ctr"/>
            <a:r>
              <a:rPr lang="ru-RU" sz="2400" b="1" i="1"/>
              <a:t>674,8  млн.руб.</a:t>
            </a:r>
            <a:r>
              <a:rPr lang="ru-RU" sz="240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/>
              <a:t> Образование			      559,8 </a:t>
            </a:r>
          </a:p>
          <a:p>
            <a:pPr>
              <a:buFont typeface="Arial" pitchFamily="34" charset="0"/>
              <a:buChar char="•"/>
            </a:pPr>
            <a:r>
              <a:rPr lang="ru-RU" sz="2400"/>
              <a:t> Культура				      83,9                  </a:t>
            </a:r>
          </a:p>
          <a:p>
            <a:pPr>
              <a:buFont typeface="Arial" pitchFamily="34" charset="0"/>
              <a:buChar char="•"/>
            </a:pPr>
            <a:r>
              <a:rPr lang="ru-RU" sz="2400"/>
              <a:t> Физическая культура и спорт	      31,0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42875" y="1357298"/>
            <a:ext cx="90011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-19812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-1981200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-1981200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-1981200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-1981200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Уважаемые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городского округа.</a:t>
            </a:r>
          </a:p>
          <a:p>
            <a:pPr algn="just">
              <a:tabLst>
                <a:tab pos="-1981200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	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Представляем вам материал «Бюджет для граждан», который поможет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разобраться в главном финансовом документе нашего округа, понять, как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формируется и расходуется бюджет нашего округа на 2022-2024 год.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в предыдущие годы, доходная часть бюджета  рассчитывается с учетом прогноза социально-экономического развития территории.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Общий объем расходов бюджета округа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2022 год составляет  1 087 260,5 тыс. рублей, что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выше на 3,8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первоначального бюджета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года, </a:t>
            </a:r>
          </a:p>
          <a:p>
            <a:pPr algn="just">
              <a:tabLst>
                <a:tab pos="-1981200" algn="l"/>
              </a:tabLs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Первоочередным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направлением бюджетной политики остается социальная сфера,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постарались максимально, учитывая возможности округа, обеспечить ресурсами все приоритетные отрасли социальной сферы, к которым относятся образование, культура, социальная поддержка жителей, физическая культура и спорт. Отличительной чертой бюджета округа на 2022 год станет увеличение, в сравнении с первоначально утвержденным бюджетом на 2021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бюджетных вложений в жилищно-коммунальное хозяйство, транспортное обслуживание и проекты инвестиционной направленности. Кроме того, уже второй год у каждого из вас есть возможность участвовать в решении общегородских задач, определяя направления расходования бюджетных средств, предлагая соответствующие инициативные проекты. 		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Надеюсь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что знакомство с бюджетом округа будет для вас интересным, полезным и даст возможность с пониманием участвовать в принятии общих решений на благо жителей нашего округа. </a:t>
            </a:r>
          </a:p>
          <a:p>
            <a:pPr algn="just" eaLnBrk="0" hangingPunct="0">
              <a:tabLst>
                <a:tab pos="-1981200" algn="l"/>
              </a:tabLs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-1981200" algn="l"/>
              </a:tabLs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                                                                                                  Глава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городского округа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Семков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С.Д. </a:t>
            </a:r>
          </a:p>
          <a:p>
            <a:pPr eaLnBrk="0" hangingPunct="0">
              <a:tabLst>
                <a:tab pos="-1981200" algn="l"/>
              </a:tabLst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1214438" y="214313"/>
            <a:ext cx="75612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Обращение главы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городского округа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Семкова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С.Д.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C:\Users\fin38u5\Desktop\chqla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785794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550" y="260350"/>
            <a:ext cx="7686675" cy="8651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Социальная защита населения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58" name="Picture 2" descr="Y:\БЮДЖЕТ ДЛЯ ГРАЖДАН\Фото\DSC062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38"/>
            <a:ext cx="31432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Y:\БЮДЖЕТ ДЛЯ ГРАЖДАН\Фото\677482e376ddff1baa49981c1fb14240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4643438"/>
            <a:ext cx="27860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9" descr="http://tramuk.ru/media/k2/items/cache/b45169264242c29e67918a77d0055bb3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3929063"/>
            <a:ext cx="3214687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1"/>
          <p:cNvSpPr>
            <a:spLocks noChangeArrowheads="1"/>
          </p:cNvSpPr>
          <p:nvPr/>
        </p:nvSpPr>
        <p:spPr bwMode="auto">
          <a:xfrm>
            <a:off x="755650" y="981075"/>
            <a:ext cx="75612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73088" algn="just">
              <a:tabLst>
                <a:tab pos="1258888" algn="l"/>
              </a:tabLs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240,1 млн.руб.</a:t>
            </a:r>
          </a:p>
          <a:p>
            <a:pPr indent="573088" algn="just">
              <a:tabLst>
                <a:tab pos="1258888" algn="l"/>
              </a:tabLst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indent="573088" algn="just" eaLnBrk="0" hangingPunct="0">
              <a:buFontTx/>
              <a:buChar char="•"/>
              <a:tabLst>
                <a:tab pos="1258888" algn="l"/>
              </a:tabLs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Социальное обслуживание населения	   	25,5 </a:t>
            </a:r>
          </a:p>
          <a:p>
            <a:pPr indent="573088" algn="just" eaLnBrk="0" hangingPunct="0">
              <a:buFontTx/>
              <a:buChar char="•"/>
              <a:tabLst>
                <a:tab pos="1258888" algn="l"/>
              </a:tabLs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Социальное обеспечение населения	    	135,7                  </a:t>
            </a:r>
          </a:p>
          <a:p>
            <a:pPr indent="573088" algn="just" eaLnBrk="0" hangingPunct="0">
              <a:buFontTx/>
              <a:buChar char="•"/>
              <a:tabLst>
                <a:tab pos="1258888" algn="l"/>
              </a:tabLs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Охрана семьи и детства	                        65,8  </a:t>
            </a:r>
          </a:p>
          <a:p>
            <a:pPr indent="573088" algn="just" eaLnBrk="0" hangingPunct="0">
              <a:buFontTx/>
              <a:buChar char="•"/>
              <a:tabLst>
                <a:tab pos="1258888" algn="l"/>
              </a:tabLs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Другие вопросы в области соцполитики     	13,0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25" y="274638"/>
            <a:ext cx="7686675" cy="225425"/>
          </a:xfrm>
          <a:prstGeom prst="rect">
            <a:avLst/>
          </a:prstGeom>
        </p:spPr>
        <p:txBody>
          <a:bodyPr>
            <a:normAutofit fontScale="30000" lnSpcReduction="20000"/>
          </a:bodyPr>
          <a:lstStyle/>
          <a:p>
            <a:pPr algn="ctr" eaLnBrk="0" hangingPunct="0">
              <a:defRPr/>
            </a:pP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82" name="Picture 4" descr="http://tramuk.ru/media/k2/items/cache/b2fc94a885556f111c3dd6e1d905e08f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87888"/>
            <a:ext cx="314325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5" descr="http://poima360.ru/wp-content/uploads/2016/11/IMG_1096-696x4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4572000"/>
            <a:ext cx="3571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" descr="C:\Users\kerenceva.FIN.000\Desktop\фото\746e9f9f8002796aa132cbf1a2fb1455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3214688"/>
            <a:ext cx="3071812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Прямоугольник 9"/>
          <p:cNvSpPr>
            <a:spLocks noChangeArrowheads="1"/>
          </p:cNvSpPr>
          <p:nvPr/>
        </p:nvSpPr>
        <p:spPr bwMode="auto">
          <a:xfrm>
            <a:off x="1439863" y="188913"/>
            <a:ext cx="7704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Инфраструктурное и экономическое развитие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24586" name="Rectangle 1"/>
          <p:cNvSpPr>
            <a:spLocks noChangeArrowheads="1"/>
          </p:cNvSpPr>
          <p:nvPr/>
        </p:nvSpPr>
        <p:spPr bwMode="auto">
          <a:xfrm>
            <a:off x="971550" y="681038"/>
            <a:ext cx="79216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792" tIns="228528" rIns="358662" anchor="ctr">
            <a:spAutoFit/>
          </a:bodyPr>
          <a:lstStyle/>
          <a:p>
            <a:pPr algn="just">
              <a:tabLst>
                <a:tab pos="685800" algn="l"/>
              </a:tabLst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                             85,3  млн.руб.</a:t>
            </a:r>
          </a:p>
          <a:p>
            <a:pPr algn="just" eaLnBrk="0" hangingPunct="0">
              <a:buFont typeface="Arial" pitchFamily="34" charset="0"/>
              <a:buChar char="•"/>
              <a:tabLst>
                <a:tab pos="685800" algn="l"/>
              </a:tabLst>
            </a:pPr>
            <a:r>
              <a:rPr lang="ru-RU" sz="2400"/>
              <a:t> Жилищно-коммунальное хозяйство	43,9</a:t>
            </a:r>
          </a:p>
          <a:p>
            <a:pPr algn="just" eaLnBrk="0" hangingPunct="0">
              <a:buFont typeface="Arial" pitchFamily="34" charset="0"/>
              <a:buChar char="•"/>
              <a:tabLst>
                <a:tab pos="685800" algn="l"/>
              </a:tabLst>
            </a:pPr>
            <a:r>
              <a:rPr lang="ru-RU" sz="2400"/>
              <a:t> Дорожное хозяйство			31,2</a:t>
            </a:r>
          </a:p>
          <a:p>
            <a:pPr>
              <a:buFont typeface="Arial" pitchFamily="34" charset="0"/>
              <a:buChar char="•"/>
              <a:tabLst>
                <a:tab pos="685800" algn="l"/>
              </a:tabLst>
            </a:pPr>
            <a:r>
              <a:rPr lang="ru-RU" sz="2400"/>
              <a:t> Транспорт					8,7                </a:t>
            </a:r>
          </a:p>
          <a:p>
            <a:pPr>
              <a:buFont typeface="Arial" pitchFamily="34" charset="0"/>
              <a:buChar char="•"/>
              <a:tabLst>
                <a:tab pos="685800" algn="l"/>
              </a:tabLst>
            </a:pPr>
            <a:r>
              <a:rPr lang="ru-RU" sz="2400"/>
              <a:t> Национальная экономика		1,2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25" y="274638"/>
            <a:ext cx="7686675" cy="15398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eaLnBrk="0" hangingPunct="0">
              <a:defRPr/>
            </a:pP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6" name="Прямоугольник 9"/>
          <p:cNvSpPr>
            <a:spLocks noChangeArrowheads="1"/>
          </p:cNvSpPr>
          <p:nvPr/>
        </p:nvSpPr>
        <p:spPr bwMode="auto">
          <a:xfrm>
            <a:off x="2268538" y="333375"/>
            <a:ext cx="4549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Муниципальное управление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1187450" y="379413"/>
            <a:ext cx="705643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792" tIns="228528" rIns="472926" anchor="ctr">
            <a:spAutoFit/>
          </a:bodyPr>
          <a:lstStyle/>
          <a:p>
            <a:pPr eaLnBrk="0" hangingPunct="0">
              <a:tabLst>
                <a:tab pos="685800" algn="l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pPr algn="ctr" eaLnBrk="0" hangingPunct="0">
              <a:tabLst>
                <a:tab pos="685800" algn="l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87,0 млн.руб.</a:t>
            </a:r>
          </a:p>
          <a:p>
            <a:pPr eaLnBrk="0" hangingPunct="0">
              <a:tabLst>
                <a:tab pos="685800" algn="l"/>
              </a:tabLst>
            </a:pPr>
            <a:endParaRPr lang="ru-RU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95288" y="1885950"/>
            <a:ext cx="85693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/>
              <a:t> Обеспечение деятельности ОМС 				69,3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 Осуществление переданных полномочий 			4,0      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 Формирование муницип. собственности	  		0,8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 Резервный фонд						1 ,9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 Премии к Почетным грамотам Главы и Собрания </a:t>
            </a:r>
          </a:p>
          <a:p>
            <a:r>
              <a:rPr lang="ru-RU" sz="2000"/>
              <a:t>    депутатов, проведение официальных мероприятий   	0,6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 Предупреждение и ликвидация ЧС и ГО	      		1,3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 Профилактика правонарушений и преступлений 		0,6 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 Предоставление субсидии автономной некоммерческой </a:t>
            </a:r>
          </a:p>
          <a:p>
            <a:r>
              <a:rPr lang="ru-RU" sz="2000"/>
              <a:t>    организации «Редакция газеты «Усть-Катавская неделя»	1,2                                  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Предоставление субсидии автономной некоммерческой</a:t>
            </a:r>
          </a:p>
          <a:p>
            <a:r>
              <a:rPr lang="ru-RU" sz="2000"/>
              <a:t>    организации «Телевидение и радиовещание»		1,3         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116013" y="115888"/>
            <a:ext cx="7929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Новые расходы бюджета, источниками которых являются субсидии из областного и федерального бюджета в 2022 году</a:t>
            </a:r>
            <a:endParaRPr lang="ru-RU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63600" y="836613"/>
          <a:ext cx="8280919" cy="5895076"/>
        </p:xfrm>
        <a:graphic>
          <a:graphicData uri="http://schemas.openxmlformats.org/drawingml/2006/table">
            <a:tbl>
              <a:tblPr/>
              <a:tblGrid>
                <a:gridCol w="392550"/>
                <a:gridCol w="6944053"/>
                <a:gridCol w="944316"/>
              </a:tblGrid>
              <a:tr h="218370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тыс.руб.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92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целевых средств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649381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Строительство и реконструкция зданий для размещения учреждений культуры и учреждений доп.образования в сфере культуры и искусства, 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находящиеся в </a:t>
                      </a:r>
                      <a:r>
                        <a:rPr lang="ru-RU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муниципальной собственности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7 560,00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813240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Организация регулярных перевозок пассажиров и багажа автомобильным транспортом по муниципальным маршрутам регулярных перевозок по регулируемым тарифам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7 682,70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83581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Организация профильных смен для детей, состоящих на профилактическом учете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221,20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68696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Обеспечение образовательных организаций 1,2 категории квалифицированной охраной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851,80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90381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Обеспечение муниципальных образований специализированным автотранспортом (автоклубы)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6 374,5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084319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Доведение средней заработной платы тренеров и инструкторов по спорту в сельской местности и малых городах Челябинской области с населением до 50 тысяч человек до среднемесячного дохода от трудовой деятельности в Челябинской области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2 214,7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28637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Обеспечение мероприятий  по переселению граждан из аварийного жилищного фонда 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2 153,2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Итого: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27 058,1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26672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971550" y="0"/>
            <a:ext cx="7929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Субсидии из областного и федерального бюджета</a:t>
            </a:r>
          </a:p>
          <a:p>
            <a:pPr indent="450850"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на решение вопросов местного значения  в 2022 году</a:t>
            </a:r>
            <a:endParaRPr lang="ru-RU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188" y="604838"/>
          <a:ext cx="8424936" cy="6285440"/>
        </p:xfrm>
        <a:graphic>
          <a:graphicData uri="http://schemas.openxmlformats.org/drawingml/2006/table">
            <a:tbl>
              <a:tblPr/>
              <a:tblGrid>
                <a:gridCol w="7685907"/>
                <a:gridCol w="739029"/>
              </a:tblGrid>
              <a:tr h="1959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целевых средств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год, в тыс.руб.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95962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работы органов управления социальной защиты 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населения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8 295,50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74149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Капитальный 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ремонт, ремонт и содержание автомобильных дорог общего 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пользования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15 681,50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7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Оплата услуг специалистов по организации физкультурно-оздоровительной и спортивно-массовой работы 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Спорткомплексе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880,5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>
                          <a:latin typeface="Times New Roman"/>
                        </a:rPr>
                        <a:t>Организация и проведение мероприятий с детьми и молодежью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391,00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7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>
                          <a:latin typeface="Times New Roman"/>
                        </a:rPr>
                        <a:t>Обеспечение питанием детей из малообеспеченных семей и детей с нарушениями здоровья, обучающихся в муниципальных общеобразовательных организациях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601,70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>
                          <a:latin typeface="Times New Roman"/>
                        </a:rPr>
                        <a:t>Организация отдыха детей в каникулярное время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8 487,70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85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>
                          <a:latin typeface="Times New Roman"/>
                        </a:rPr>
                        <a:t>Модернизация библиотек в части комплектования книжных фондов муниципальных образований и государственных общедоступных библиотек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145,70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7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>
                          <a:latin typeface="Times New Roman"/>
                        </a:rPr>
                        <a:t>Оборудование пунктов проведения экзаменов государственной итоговой аттестации по образовательным программам среднего общего образования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39,10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85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Создание условий в ДОУ для получения детьми дошкольного возраста с ОВЗ качественного образования и коррекции развития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1 471,00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7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Привлечение детей из малообеспеченных, неблагополучных  семей, а также семей, оказавшихся в трудной жизненной ситуации, в расположенных на территории Челябинской области муниципальные дошкольные образовательные организации через предоставление компенсации части 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родит. </a:t>
                      </a:r>
                      <a:r>
                        <a:rPr lang="ru-RU" sz="1350" b="0" i="0" u="none" strike="noStrike" dirty="0">
                          <a:latin typeface="Times New Roman"/>
                        </a:rPr>
                        <a:t>платы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497,80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>
                          <a:latin typeface="Times New Roman"/>
                        </a:rPr>
                        <a:t>Реализация программ формирования современной городской среды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8 746,00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52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Строительство газопроводов и газовых сетей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13 659,50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85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Обновление материально-технической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8 003,50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85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Проведение   ремонтных работ по замене оконных блоков в муниципальных  </a:t>
                      </a:r>
                      <a:r>
                        <a:rPr lang="ru-RU" sz="1350" b="0" i="0" u="none" strike="noStrike" dirty="0" err="1" smtClean="0">
                          <a:latin typeface="Times New Roman"/>
                        </a:rPr>
                        <a:t>общеобр.организациях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853,90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85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Проведение </a:t>
                      </a:r>
                      <a:r>
                        <a:rPr lang="ru-RU" sz="1350" b="0" i="0" u="none" strike="noStrike" dirty="0" err="1" smtClean="0">
                          <a:latin typeface="Times New Roman"/>
                        </a:rPr>
                        <a:t>кап.ремонта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350" b="0" i="0" u="none" strike="noStrike" dirty="0">
                          <a:latin typeface="Times New Roman"/>
                        </a:rPr>
                        <a:t>зданий и сооружений </a:t>
                      </a:r>
                      <a:r>
                        <a:rPr lang="ru-RU" sz="1350" b="0" i="0" u="none" strike="noStrike" dirty="0" err="1" smtClean="0">
                          <a:latin typeface="Times New Roman"/>
                        </a:rPr>
                        <a:t>муницип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. </a:t>
                      </a:r>
                      <a:r>
                        <a:rPr lang="ru-RU" sz="1350" b="0" i="0" u="none" strike="noStrike" dirty="0">
                          <a:latin typeface="Times New Roman"/>
                        </a:rPr>
                        <a:t>организаций дошкольного образования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152,30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85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Проведение </a:t>
                      </a:r>
                      <a:r>
                        <a:rPr lang="ru-RU" sz="1350" b="0" i="0" u="none" strike="noStrike" dirty="0" err="1" smtClean="0">
                          <a:latin typeface="Times New Roman"/>
                        </a:rPr>
                        <a:t>кап.ремонта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350" b="0" i="0" u="none" strike="noStrike" dirty="0">
                          <a:latin typeface="Times New Roman"/>
                        </a:rPr>
                        <a:t>зданий и сооружений </a:t>
                      </a:r>
                      <a:r>
                        <a:rPr lang="ru-RU" sz="1350" b="0" i="0" u="none" strike="noStrike" dirty="0" err="1" smtClean="0">
                          <a:latin typeface="Times New Roman"/>
                        </a:rPr>
                        <a:t>муниципа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. </a:t>
                      </a:r>
                      <a:r>
                        <a:rPr lang="ru-RU" sz="1350" b="0" i="0" u="none" strike="noStrike" dirty="0">
                          <a:latin typeface="Times New Roman"/>
                        </a:rPr>
                        <a:t>организаций отдыха и оздоровления детей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6 536,80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7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latin typeface="Times New Roman"/>
                        </a:rPr>
                        <a:t>Обеспечение молоком (молочной продукцией) обучающихся по программам начального общего образования в муниципальных общеобразовательных организациях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1 699,50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7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latin typeface="Times New Roman"/>
                        </a:rPr>
                        <a:t>Организация бесплатного горячего питания обучающихся, получающих начальное общее 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образование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13 942,40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21245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  <a:r>
                        <a:rPr lang="ru-RU" sz="135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085,40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27716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000125" y="0"/>
            <a:ext cx="7929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Средства местного бюджета на софинансирование к областным субсидиям на 2022 год</a:t>
            </a:r>
            <a:endParaRPr lang="ru-RU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9500" y="639763"/>
          <a:ext cx="8064500" cy="6217920"/>
        </p:xfrm>
        <a:graphic>
          <a:graphicData uri="http://schemas.openxmlformats.org/drawingml/2006/table">
            <a:tbl>
              <a:tblPr/>
              <a:tblGrid>
                <a:gridCol w="6999288"/>
                <a:gridCol w="1065212"/>
              </a:tblGrid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МО спец. автотранспортом (автоклубы) </a:t>
                      </a: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637,45</a:t>
                      </a:r>
                    </a:p>
                  </a:txBody>
                  <a:tcPr marL="33041" marR="330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рем.работ, противоп. и энергосбер. мероприятий в зданиях учр-й культуры и ДМШ </a:t>
                      </a: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80,00</a:t>
                      </a:r>
                    </a:p>
                  </a:txBody>
                  <a:tcPr marL="33041" marR="330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в ДОУ для получения детьми дошкол. возраста с ОВЗ качественного образования и коррекции развития  </a:t>
                      </a: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Комплектование книжн. фондов библиотек </a:t>
                      </a: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7,29</a:t>
                      </a:r>
                    </a:p>
                  </a:txBody>
                  <a:tcPr marL="33041" marR="330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2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реконструкция зданий для размещения учреждений культуры и ДМШ</a:t>
                      </a: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756,00</a:t>
                      </a:r>
                    </a:p>
                  </a:txBody>
                  <a:tcPr marL="33041" marR="330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28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Оплата труда ставок руководителей спортсекций СОКа </a:t>
                      </a: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293,40</a:t>
                      </a:r>
                    </a:p>
                  </a:txBody>
                  <a:tcPr marL="33041" marR="330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28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Оборудование пунктов проведения экзаменов ГИА в 11 кл. в МАУ СОШ №7 </a:t>
                      </a: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(ремонт) дорог общего пользования местного значения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825,3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</a:t>
                      </a: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льготного питания в  школах  учащихся из малообеспеченных семей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3017,9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17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"Развитие дошкольного образования" (компенсация род.платы малообеспеченным семьям)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Горячее питание учащихся 1-4кл.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молоком учащихся начальной школы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212,8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6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новых мест в обр.орг. для реал-ции доп.общеразвив.программ( СОШ №1 и №5)</a:t>
                      </a: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5,00</a:t>
                      </a:r>
                    </a:p>
                  </a:txBody>
                  <a:tcPr marL="33041" marR="330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ремонтных работ по замене оконных блоков в школах </a:t>
                      </a: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Обновление книжного фонда модельной библиотеки</a:t>
                      </a: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373,20</a:t>
                      </a:r>
                    </a:p>
                  </a:txBody>
                  <a:tcPr marL="33041" marR="330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кап/ремонта детских садов</a:t>
                      </a: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309,31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Обновление МТБ в организациях, осущ. образоват. деятельность исключительно по адаптированным основным образ.программам </a:t>
                      </a: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42,60</a:t>
                      </a:r>
                    </a:p>
                  </a:txBody>
                  <a:tcPr marL="33041" marR="330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Капремонт Ребячья Республика</a:t>
                      </a: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1 015,00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профильных смен для детей, состоящих на проф.учете </a:t>
                      </a: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образов.орг. 1,2 категории квалифицированной охраной </a:t>
                      </a: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130,58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Отдых и оздоровление детей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682,8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"Поддержка молодых граждан" (мероприятия)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603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 "Оказание молодым семьям гос. поддержки для улучшения жилищных условий"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799,7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Переселение граждан из жилфонда, признанного непригодным для проживания </a:t>
                      </a: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Кап.вложения в объекты физ.культуры и спорта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1433,0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газопроводов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инициативных проектов  </a:t>
                      </a: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регулярных перевозок пассажиров и багажа автомоб.транспортом по муницип.маршрутам регулярных перевозок по регули.тарифам  </a:t>
                      </a: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УСЗН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13 700,9</a:t>
                      </a:r>
                    </a:p>
                  </a:txBody>
                  <a:tcPr marL="33041" marR="33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pic>
        <p:nvPicPr>
          <p:cNvPr id="28773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550" y="0"/>
            <a:ext cx="7686675" cy="64293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27088" y="836613"/>
          <a:ext cx="8172401" cy="5664440"/>
        </p:xfrm>
        <a:graphic>
          <a:graphicData uri="http://schemas.openxmlformats.org/drawingml/2006/table">
            <a:tbl>
              <a:tblPr/>
              <a:tblGrid>
                <a:gridCol w="243293"/>
                <a:gridCol w="5098073"/>
                <a:gridCol w="840464"/>
                <a:gridCol w="1017404"/>
                <a:gridCol w="973167"/>
              </a:tblGrid>
              <a:tr h="191402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38" marR="4238" marT="4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38" marR="4238" marT="4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38" marR="4238" marT="4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(тыс. руб.)</a:t>
                      </a:r>
                    </a:p>
                  </a:txBody>
                  <a:tcPr marL="4238" marR="4238" marT="4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"Развитие и содержание системы уличного освещения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2020-2022 годы"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8 891,70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8 265,86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8 529,37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"Управление инфраструктурой и строительством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2020-2022 годы"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8 672,08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8 535,08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8 572,08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004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"Обеспечение доступным и комфортным жильем граждан Российской Федерации"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2021-2023 годы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15 372,84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41 267,65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426 104,93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184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"Развитие дорожного хозяйства и повышение безопасности дорожного движения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2020-2024 годы"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31 238,16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17 882,24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20 881,10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"Чистая вода на территории Усть-Катавского городского округа на 2020-2022гг."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38 402,20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283 668,80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"Оздоровление экологической обстановки в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2022-2024гг."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400,00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192,51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261,98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"Управление муниципальным имуществом Усть-Катавского городского округа на 2021-2023 годы"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8 267,08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8 267,08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8 267,08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"Поддержка и развитие дошкольного образования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2020-2022 годы"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183 767,64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183 256,85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183 256,85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«Безопасность образовательных учреждений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2020-2022 гг.»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1 768,44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"Развитие образования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2020-2022 годы"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359 761,61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348 690,57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374 931,68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"Социальная поддержка и обслуживание граждан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2020-2022 годы"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224 014,20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232 923,50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242 914,60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"Поддержка социально-ориентированных некоммерческих организаций в Усть-Катавском городском округе на 2020-2022 гг."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750,00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750,00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750,00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"Поддержка и развитие культуры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2020-2022годы"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108 296,79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98 273,54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96 435,32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"Поддержка и развитие молодых граждан Усть-Катавского городского округа на 2020-2022 годы"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713,00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713,00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713,00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29804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550" y="0"/>
            <a:ext cx="7686675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188" y="836613"/>
          <a:ext cx="8353425" cy="5617158"/>
        </p:xfrm>
        <a:graphic>
          <a:graphicData uri="http://schemas.openxmlformats.org/drawingml/2006/table">
            <a:tbl>
              <a:tblPr/>
              <a:tblGrid>
                <a:gridCol w="249237"/>
                <a:gridCol w="5183188"/>
                <a:gridCol w="950912"/>
                <a:gridCol w="950913"/>
                <a:gridCol w="1019175"/>
              </a:tblGrid>
              <a:tr h="107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420" marR="2420" marT="24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420" marR="2420" marT="24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420" marR="2420" marT="24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420" marR="2420" marT="24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(тыс. руб.)</a:t>
                      </a:r>
                    </a:p>
                  </a:txBody>
                  <a:tcPr marL="2420" marR="2420" marT="24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2420" marR="2420" marT="24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2021г.</a:t>
                      </a:r>
                    </a:p>
                  </a:txBody>
                  <a:tcPr marL="2420" marR="2420" marT="24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г.</a:t>
                      </a:r>
                    </a:p>
                  </a:txBody>
                  <a:tcPr marL="2420" marR="2420" marT="24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 г.</a:t>
                      </a:r>
                    </a:p>
                  </a:txBody>
                  <a:tcPr marL="2420" marR="2420" marT="24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"Управление муниципальными финансами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2020-2022 годы"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12 901,95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11 601,95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5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12 037,95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МП"Формирование современной городской среды " на территории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Усть-Катавского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городского округа на 2018-2024 годы</a:t>
                      </a:r>
                    </a:p>
                  </a:txBody>
                  <a:tcPr marL="2420" marR="2420" marT="24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9 249,00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15 389,30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14 635,10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МП"Развитие физической культуры и спорта в У-КГО  на 2020-2022 гг."</a:t>
                      </a:r>
                    </a:p>
                  </a:txBody>
                  <a:tcPr marL="2420" marR="2420" marT="24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31 092,30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70 659,44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29 798,75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"Обеспечение безопасности жизнедеятельности населения Усть-Катавского городского округа на 2020-2022 годы"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1 921,88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1 421,88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1 421,88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"Сохранение, использование, популяризация и охрана объектов культурного наследия, находящихся в муниципальной собственности У-КГО на 2020-2022 гг.»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523,70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523,70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523,70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"Развитие муниципальной службы в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Усть-Катавском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городском округе на 2020-2022 годы"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"Профилактика правонарушений и преступлений на территории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Усть-Катавского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округе на 2022-2024 годы"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3 587,44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3 587,44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3 587,44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"Поддержка и развитие внутреннего и въездного туризма на территории Усть-Катавского городского округа на 2021-2023 годы"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"Переселение из аварийного жилого фонда"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2 155,35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"Формирование законопослушного поведения участников дорожного движения в У-КГО на 2022-2024 годы"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 Финансовое оздоровление и предупреждение банкротства муниципальных унитарных предприятий Усть-Катавского городского округа на 2021-2023 годы"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440,00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440,00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440,00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 Развитие общественного пассажирского транспорта в Усть-Катавском городском округе на 2022-2024 годы"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8 682,70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8 682,70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8 682,70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27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420" marR="2420" marT="24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"Укрепление межнациональных отношений и профилактика проявлений экстремизма на территории Усть-Катавского городского округа" на 2022-2024 год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420" marR="2420" marT="24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7620" marR="7620" marT="76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1 022 887,9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1 100 146,5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1 726 734,3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pic>
        <p:nvPicPr>
          <p:cNvPr id="30828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0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25" y="274638"/>
            <a:ext cx="7686675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расходов бюджета на 2022 год</a:t>
            </a:r>
          </a:p>
        </p:txBody>
      </p:sp>
      <p:graphicFrame>
        <p:nvGraphicFramePr>
          <p:cNvPr id="6146" name="Содержимое 3"/>
          <p:cNvGraphicFramePr>
            <a:graphicFrameLocks/>
          </p:cNvGraphicFramePr>
          <p:nvPr/>
        </p:nvGraphicFramePr>
        <p:xfrm>
          <a:off x="684213" y="1557338"/>
          <a:ext cx="8351837" cy="4608512"/>
        </p:xfrm>
        <a:graphic>
          <a:graphicData uri="http://schemas.openxmlformats.org/presentationml/2006/ole">
            <p:oleObj spid="_x0000_s271362" name="Worksheet" r:id="rId4" imgW="9029761" imgH="438163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550" y="0"/>
            <a:ext cx="7993063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Национальные проекты в 2022-2024 годах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4213" y="828675"/>
          <a:ext cx="8280400" cy="6028547"/>
        </p:xfrm>
        <a:graphic>
          <a:graphicData uri="http://schemas.openxmlformats.org/drawingml/2006/table">
            <a:tbl>
              <a:tblPr/>
              <a:tblGrid>
                <a:gridCol w="1295400"/>
                <a:gridCol w="4679950"/>
                <a:gridCol w="720725"/>
                <a:gridCol w="720725"/>
                <a:gridCol w="863600"/>
              </a:tblGrid>
              <a:tr h="114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627" marR="2627" marT="26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2627" marR="2627" marT="26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2627" marR="2627" marT="26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(тыс. руб.)</a:t>
                      </a:r>
                    </a:p>
                  </a:txBody>
                  <a:tcPr marL="2627" marR="2627" marT="26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нац. проекта</a:t>
                      </a:r>
                    </a:p>
                  </a:txBody>
                  <a:tcPr marL="2627" marR="2627" marT="2627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регионального проекта и направления расходов</a:t>
                      </a:r>
                    </a:p>
                  </a:txBody>
                  <a:tcPr marL="2627" marR="2627" marT="26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г.</a:t>
                      </a:r>
                    </a:p>
                  </a:txBody>
                  <a:tcPr marL="2627" marR="2627" marT="26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 г.</a:t>
                      </a:r>
                    </a:p>
                  </a:txBody>
                  <a:tcPr marL="2627" marR="2627" marT="26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г.</a:t>
                      </a:r>
                    </a:p>
                  </a:txBody>
                  <a:tcPr marL="2627" marR="2627" marT="26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22066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«Культурная среда»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7 011,95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6 064,96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3 200,00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муниципальных образований специализированным автотранспортом (автоклубы)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7 011,95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региональных и муниципальных детских школ искусств по видам искусств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3 200,00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и модернизацию муниципальных учреждений культурно-досугового типа в сельской местности, включая обеспечение объектов инфраструктуры (в том числе строительство, реконструкция и капитальный ремонт зданий)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6 064,96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</a:tr>
              <a:tr h="209550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«Современная школа»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8 130,20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84,10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3 084,10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Оборудование пунктов проведения экзаменов государственной итоговой аттестации по образовательным программам среднего общего образования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84,10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84,10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84,10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68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Обновление материально-технической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8 046,10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60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и обеспечение функционирования центров образования естественно-научной и технологической направленностей в общеобразоват. организациях, располож. в сельской местности и малых городах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3 000,00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«Успех каждого ребенка»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1 042,10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406,90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новых мест в образовательных организациях различных типов для реализации дополнительных общеразвивающих программ всех направленностей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1 042,10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406,90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8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"Цифровая образовательная среда"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21 001,40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4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центров цифрового образования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21 001,40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31833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0" y="3357562"/>
            <a:ext cx="9144000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«Экономика нашей области практически адаптировалась к сложившимся условиям, производство во многих отраслях вышло на </a:t>
            </a:r>
            <a:r>
              <a:rPr lang="ru-RU" sz="1300" b="1" dirty="0" err="1" smtClean="0"/>
              <a:t>допандемийный</a:t>
            </a:r>
            <a:r>
              <a:rPr lang="ru-RU" sz="1300" b="1" dirty="0" smtClean="0"/>
              <a:t> уровень. Региональные доходы растут, возвращаясь к докризисному уровню. Это позволяет нам увеличивать расходы на решение самых насущных проблем нашей области… Бюджет предстоящего периода с уверенностью можно назвать бюджетом развития. Мы максимально задействуем все имеющиеся сегодня возможности для повышения качества жизни </a:t>
            </a:r>
            <a:r>
              <a:rPr lang="ru-RU" sz="1300" b="1" dirty="0" err="1" smtClean="0"/>
              <a:t>южноуральцев</a:t>
            </a:r>
            <a:r>
              <a:rPr lang="ru-RU" sz="1300" b="1" dirty="0" smtClean="0"/>
              <a:t>... Безусловными приоритетами для нас остаются защита и укрепление здоровья жителей области, обеспечение всех социальных гарантий, расширение пространства для самореализации и раскрытия таланта каждого человека…Планируем индексацию социальных выплат, запускаем ряд новых программ на поддержку материнства и детства, семей с детьми…С существенным приростом заложены расходы на здравоохранение и образование. Значительно выросли расходы на развитие физкультуры и спорта. Почти в полтора раза увеличено финансирование сферы культуры… Существенно увеличены бюджетные инвестиции в модернизацию транспортной инфраструктуры, жилищно-коммунальное хозяйство и благоустройство, региональные расходы на развитие дорожной отрасли. Выросли объемы областных трансфертов муниципальным образованиям. В два раза больше станет финансирование инициативного </a:t>
            </a:r>
            <a:r>
              <a:rPr lang="ru-RU" sz="1300" b="1" dirty="0" err="1" smtClean="0"/>
              <a:t>бюджетирования</a:t>
            </a:r>
            <a:r>
              <a:rPr lang="ru-RU" sz="1300" b="1" dirty="0" smtClean="0"/>
              <a:t> – проектов, которые реализуются при участии жителей…»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				Губернатор Челябинской области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А.Л.Текслер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4017" name="Picture 1" descr="C:\Users\Diyanov\Desktop\B66X2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14290"/>
            <a:ext cx="4500595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550" y="0"/>
            <a:ext cx="7848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Национальные проекты в 2022-2024 годах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550" y="476250"/>
          <a:ext cx="7993062" cy="6230420"/>
        </p:xfrm>
        <a:graphic>
          <a:graphicData uri="http://schemas.openxmlformats.org/drawingml/2006/table">
            <a:tbl>
              <a:tblPr/>
              <a:tblGrid>
                <a:gridCol w="1150937"/>
                <a:gridCol w="4249738"/>
                <a:gridCol w="863600"/>
                <a:gridCol w="863600"/>
                <a:gridCol w="865187"/>
              </a:tblGrid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514" marR="5514" marT="551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5514" marR="5514" marT="551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5514" marR="5514" marT="551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(тыс. руб.)</a:t>
                      </a:r>
                    </a:p>
                  </a:txBody>
                  <a:tcPr marL="5514" marR="5514" marT="551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Наименова-ние нац. проекта</a:t>
                      </a:r>
                    </a:p>
                  </a:txBody>
                  <a:tcPr marL="5514" marR="5514" marT="551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регионального проекта и направления расходов</a:t>
                      </a:r>
                    </a:p>
                  </a:txBody>
                  <a:tcPr marL="5514" marR="5514" marT="551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г.</a:t>
                      </a:r>
                    </a:p>
                  </a:txBody>
                  <a:tcPr marL="5514" marR="5514" marT="551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 г.</a:t>
                      </a:r>
                    </a:p>
                  </a:txBody>
                  <a:tcPr marL="5514" marR="5514" marT="551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г.</a:t>
                      </a:r>
                    </a:p>
                  </a:txBody>
                  <a:tcPr marL="5514" marR="5514" marT="551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8258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Демография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"Финансовая поддержка семей при рождении детей"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1 154,40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1 154,40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1 154,40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областного единовременного пособия при рождении ребенка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1 154,40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1 154,40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1 154,40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38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139,30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1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Оснащение объектов спортивной инфраструкту-ры спортивно-технологическим оборудованием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139,30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8258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Жилье и городская среда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"Формирование комфортной городской среды"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9 249,00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9 249,00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10 263,60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63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приоритетного проекта "Формирование комфортной городской среды"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9 249,00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9 249,00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10 263,60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"Обеспечение устойчивого сокращения непригодного для проживания жилищного фонда"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2 155,35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25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мероприятий по переселению граждан из аварийного жилищного фонда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2 155,35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Экология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"Комплексная система обращения с твердыми коммунальными отходами"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и содержание мест (площадок) накопления твердых коммунальных отходов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1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1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29 314,00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1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17 380,36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1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39 263,80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1A4"/>
                    </a:solidFill>
                  </a:tcPr>
                </a:tc>
              </a:tr>
            </a:tbl>
          </a:graphicData>
        </a:graphic>
      </p:graphicFrame>
      <p:pic>
        <p:nvPicPr>
          <p:cNvPr id="32858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857500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1000125" y="285750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Этапы бюджетного планирования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142875" y="1579563"/>
            <a:ext cx="8786813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Составление проекта бюджета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	Бюджет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годов формируется на трёхлетний период.  </a:t>
            </a:r>
          </a:p>
          <a:p>
            <a:pPr algn="just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До начала составления проекта бюджета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городского округа администрацией УКГО принято постановление о графике подготовки и рассмотрения материалов, необходимых для составления проекта бюджета городского округа, в котором определены ответственные исполнители, порядок и сроки работы над документами и материалами, необходимыми для составления проекта бюджета. Разработана и утверждена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планирования, которая размещена на официальном сайте администрации </a:t>
            </a:r>
            <a:r>
              <a:rPr lang="en-US" b="1" dirty="0">
                <a:hlinkClick r:id="rId4"/>
              </a:rPr>
              <a:t>www</a:t>
            </a:r>
            <a:r>
              <a:rPr lang="ru-RU" b="1" dirty="0">
                <a:hlinkClick r:id="rId4"/>
              </a:rPr>
              <a:t>.</a:t>
            </a:r>
            <a:r>
              <a:rPr lang="en-US" b="1" dirty="0" err="1">
                <a:hlinkClick r:id="rId4"/>
              </a:rPr>
              <a:t>ukgo</a:t>
            </a:r>
            <a:r>
              <a:rPr lang="ru-RU" b="1" dirty="0">
                <a:hlinkClick r:id="rId4"/>
              </a:rPr>
              <a:t>.</a:t>
            </a:r>
            <a:r>
              <a:rPr lang="en-US" b="1" dirty="0" err="1">
                <a:hlinkClick r:id="rId4"/>
              </a:rPr>
              <a:t>su</a:t>
            </a:r>
            <a:r>
              <a:rPr lang="ru-RU" b="1" dirty="0"/>
              <a:t>.</a:t>
            </a:r>
            <a:r>
              <a:rPr lang="ru-RU" dirty="0"/>
              <a:t> 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Непосредственное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проекта бюджета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городского округа осуществляет финансовое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управление. Первоначально все вопросы и приоритеты прорабатываются с главой городского округа, в дальнейшем рассматривается на рабочих группах администрации городского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округа.</a:t>
            </a:r>
          </a:p>
          <a:p>
            <a:pPr algn="just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Составленный проект бюджета представляется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утверждения в Собрание депутатов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городского округа.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142875" y="1142985"/>
            <a:ext cx="8715375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Рассмотрение проекта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 ноября 2021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проект бюджета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городского округа вынесен на рассмотрение в Собрание депутатов и Контрольно-счетную комиссию.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бюджета опубликован в газете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Усть-Катавская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неделя» 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26.11.2021г. № 61.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Собранием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депутатов городского округа назначена дата и порядок проведения публичных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слушаний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декабря 2021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актовом зале администрации (решение Собрания депутатов 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24.11.2021г. № 136).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Утверждение бюджета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Проект бюджета рассматривается депутатами в двух чтениях: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в первом чтении утверждаются основные характеристики бюджета - общий объем доходов, расходов и дефицит.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 втором чтении утверждается доходы, расходы, источники финансирования дефицита бюджета. Распределение бюджетных ассигнований утверждается по получателям и  направлениям, классифицируемым в едином для всех бюджетов формате.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Официальное опубликование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Принятый бюджет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 января 2022 года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должен быть опубликован в официальных средствах массовой информации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	</a:t>
            </a: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1000125" y="261938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Этапы бюджетного планирования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городского округа на год</a:t>
            </a:r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142875" y="1000108"/>
            <a:ext cx="88582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just">
              <a:tabLst>
                <a:tab pos="685800" algn="l"/>
              </a:tabLst>
            </a:pPr>
            <a:r>
              <a:rPr lang="ru-RU" dirty="0" smtClean="0"/>
              <a:t>		</a:t>
            </a:r>
            <a:r>
              <a:rPr lang="ru-RU" b="1" dirty="0" smtClean="0"/>
              <a:t>Налоговая </a:t>
            </a:r>
            <a:r>
              <a:rPr lang="ru-RU" b="1" dirty="0" smtClean="0"/>
              <a:t>политика </a:t>
            </a:r>
            <a:r>
              <a:rPr lang="ru-RU" b="1" dirty="0" err="1" smtClean="0"/>
              <a:t>Усть-Катавского</a:t>
            </a:r>
            <a:r>
              <a:rPr lang="ru-RU" b="1" dirty="0" smtClean="0"/>
              <a:t> городского округа направлена на укрепление собственной доходной базы бюджета. В результате влияния на экономику округа последствий распространения новой </a:t>
            </a:r>
            <a:r>
              <a:rPr lang="ru-RU" b="1" dirty="0" err="1" smtClean="0"/>
              <a:t>коронавирусной</a:t>
            </a:r>
            <a:r>
              <a:rPr lang="ru-RU" b="1" dirty="0" smtClean="0"/>
              <a:t> инфекции налоговая политика в 2020 году и начале 2021 года была направлена на преодоление последствий пандемии и социальную защиту граждан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	</a:t>
            </a:r>
            <a:r>
              <a:rPr lang="ru-RU" b="1" dirty="0" smtClean="0"/>
              <a:t>На </a:t>
            </a:r>
            <a:r>
              <a:rPr lang="ru-RU" b="1" dirty="0" smtClean="0"/>
              <a:t>2022 год и плановый период 2023 и 2024 годов </a:t>
            </a:r>
            <a:r>
              <a:rPr lang="ru-RU" b="1" dirty="0" smtClean="0"/>
              <a:t>налоговая политика </a:t>
            </a:r>
            <a:r>
              <a:rPr lang="ru-RU" b="1" dirty="0" err="1" smtClean="0"/>
              <a:t>Усть-Катавского</a:t>
            </a:r>
            <a:r>
              <a:rPr lang="ru-RU" b="1" dirty="0" smtClean="0"/>
              <a:t> городского округа </a:t>
            </a:r>
            <a:r>
              <a:rPr lang="ru-RU" b="1" dirty="0" smtClean="0"/>
              <a:t>сохраняет </a:t>
            </a:r>
            <a:r>
              <a:rPr lang="ru-RU" b="1" dirty="0" smtClean="0"/>
              <a:t>преемственность уже реализуемых мер по повышению эффективности использования доходного потенциала для обеспечения сбалансированности бюджета, увеличения доходов бюджета муниципального образования, предусматривающие: </a:t>
            </a:r>
          </a:p>
          <a:p>
            <a:pPr algn="just"/>
            <a:r>
              <a:rPr lang="ru-RU" b="1" dirty="0" smtClean="0"/>
              <a:t>1) </a:t>
            </a:r>
            <a:r>
              <a:rPr lang="ru-RU" b="1" dirty="0" smtClean="0"/>
              <a:t>реализацию мер, направленных на легализацию предпринимательской деятельности, содействие вовлечению граждан в предпринимательскую деятельность и сокращение неформальной занятости путем расширения практики применения налога на профессиональный доход, регистрации граждан в качестве «</a:t>
            </a:r>
            <a:r>
              <a:rPr lang="ru-RU" b="1" dirty="0" err="1" smtClean="0"/>
              <a:t>самозанятых</a:t>
            </a:r>
            <a:r>
              <a:rPr lang="ru-RU" b="1" dirty="0" smtClean="0"/>
              <a:t>» и вовлечения их в экономику; </a:t>
            </a:r>
          </a:p>
          <a:p>
            <a:pPr algn="just"/>
            <a:r>
              <a:rPr lang="ru-RU" b="1" dirty="0" smtClean="0"/>
              <a:t>2) </a:t>
            </a:r>
            <a:r>
              <a:rPr lang="ru-RU" b="1" dirty="0" smtClean="0"/>
              <a:t>поддержку инвестиционной активности хозяйствующих субъектов, осуществляющих деятельность на территории муниципального образования, и обеспечение стабильных налоговых условий для ведения предпринимательской деятельности;</a:t>
            </a:r>
          </a:p>
          <a:p>
            <a:r>
              <a:rPr lang="ru-RU" b="1" dirty="0" smtClean="0"/>
              <a:t>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городского округа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142875" y="1000108"/>
            <a:ext cx="885825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400" b="1" dirty="0" smtClean="0"/>
              <a:t>3) </a:t>
            </a:r>
            <a:r>
              <a:rPr lang="ru-RU" sz="1400" b="1" dirty="0" smtClean="0"/>
              <a:t>осуществление эффективного взаимодействия с налоговыми органами в целях улучшения информационного обмена, повышения уровня собираемости налоговых доходов в бюджет, проведению дополнительной работы  по снижению резервов налоговых и неналоговых доходов бюджета, используя межведомственное взаимодействие, с приглашением на рассмотрение рабочей группы руководителей организаций, имеющих задолженность и уклоняющихся от уплаты налогов;</a:t>
            </a:r>
          </a:p>
          <a:p>
            <a:pPr algn="just"/>
            <a:r>
              <a:rPr lang="ru-RU" sz="1400" b="1" dirty="0" smtClean="0"/>
              <a:t>4) </a:t>
            </a:r>
            <a:r>
              <a:rPr lang="ru-RU" sz="1400" b="1" dirty="0" smtClean="0"/>
              <a:t>повышение эффективности администрирования налоговых и неналоговых доходов, подлежащих зачислению в бюджет городского округа, проведение </a:t>
            </a:r>
            <a:r>
              <a:rPr lang="ru-RU" sz="1400" b="1" dirty="0" err="1" smtClean="0"/>
              <a:t>претензионно-исковой</a:t>
            </a:r>
            <a:r>
              <a:rPr lang="ru-RU" sz="1400" b="1" dirty="0" smtClean="0"/>
              <a:t> работы по собираемости доходов в бюджет и проведением комиссий с арендаторами земли, имеющими задолженность по арендной плате;</a:t>
            </a:r>
          </a:p>
          <a:p>
            <a:pPr algn="just"/>
            <a:r>
              <a:rPr lang="ru-RU" sz="1400" b="1" dirty="0" smtClean="0"/>
              <a:t>5) </a:t>
            </a:r>
            <a:r>
              <a:rPr lang="ru-RU" sz="1400" b="1" dirty="0" smtClean="0"/>
              <a:t>проведение постоянного мониторинга за поступлением НДФЛ от градообразующего предприятия Филиал АО «УКВЗ» - УКВЗ </a:t>
            </a:r>
            <a:r>
              <a:rPr lang="ru-RU" sz="1400" b="1" dirty="0" err="1" smtClean="0"/>
              <a:t>им.С.М.Кирова</a:t>
            </a:r>
            <a:r>
              <a:rPr lang="ru-RU" sz="1400" b="1" dirty="0" smtClean="0"/>
              <a:t>, тепличного комплекса «Горный» и Гранитного карьера; </a:t>
            </a:r>
          </a:p>
          <a:p>
            <a:pPr algn="just"/>
            <a:r>
              <a:rPr lang="ru-RU" sz="1400" b="1" dirty="0" smtClean="0"/>
              <a:t>6) </a:t>
            </a:r>
            <a:r>
              <a:rPr lang="ru-RU" sz="1400" b="1" dirty="0" smtClean="0"/>
              <a:t>обеспечение высокого уровня собираемости налогов при реализации мероприятий, направленных на сокращение недоимки по налогам и сборам;</a:t>
            </a:r>
          </a:p>
          <a:p>
            <a:pPr algn="just"/>
            <a:r>
              <a:rPr lang="ru-RU" sz="1400" b="1" dirty="0" smtClean="0"/>
              <a:t>7) </a:t>
            </a:r>
            <a:r>
              <a:rPr lang="ru-RU" sz="1400" b="1" dirty="0" smtClean="0"/>
              <a:t>проведение ежегодной оценки эффективности налоговых расходов (налоговых льгот и пониженных налоговых ставок) с последующим формированием предложений по сокращению или отмене неэффективных налоговых льгот и преференций, пересмотру условий их предоставления; </a:t>
            </a:r>
          </a:p>
          <a:p>
            <a:pPr algn="just"/>
            <a:r>
              <a:rPr lang="ru-RU" sz="1400" b="1" dirty="0" smtClean="0"/>
              <a:t>8) </a:t>
            </a:r>
            <a:r>
              <a:rPr lang="ru-RU" sz="1400" b="1" dirty="0" smtClean="0"/>
              <a:t>повышение контроля за полным и своевременным поступлением доходов в бюджет и принятие мер по своевременному взысканию просроченной дебиторской задолженности по платежам в бюджет;</a:t>
            </a:r>
          </a:p>
          <a:p>
            <a:pPr algn="just"/>
            <a:r>
              <a:rPr lang="ru-RU" sz="1400" b="1" dirty="0" smtClean="0"/>
              <a:t>9) </a:t>
            </a:r>
            <a:r>
              <a:rPr lang="ru-RU" sz="1400" b="1" dirty="0" smtClean="0"/>
              <a:t>проведение информационной работы через городские СМИ, сайт Администрации </a:t>
            </a:r>
            <a:r>
              <a:rPr lang="ru-RU" sz="1400" b="1" dirty="0" err="1" smtClean="0"/>
              <a:t>Усть-Катавского</a:t>
            </a:r>
            <a:r>
              <a:rPr lang="ru-RU" sz="1400" b="1" dirty="0" smtClean="0"/>
              <a:t> городского округа, социальные сети «В контакте», местное телевидение, с доведением информации о сроках уплаты имущественных налогов физических лиц (земельный налог, налог на имущество) и возможных вариантах получения налоговых извещений</a:t>
            </a:r>
            <a:r>
              <a:rPr lang="ru-RU" sz="1400" b="1" dirty="0" smtClean="0"/>
              <a:t>.</a:t>
            </a:r>
            <a:endParaRPr lang="ru-RU" sz="1400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городского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142875" y="1000125"/>
            <a:ext cx="87868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В соответствии со статьёй 58 Бюджетного кодекса Российской Федерации в 2022-2024 годах норматив НДФЛ установлен: </a:t>
            </a:r>
          </a:p>
          <a:p>
            <a:pPr algn="just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Дифференцированный норматив отчислений в бюджет от акцизов на автомобильный и прямогонный бензин, дизельное топливо, исходя из протяженности автомобильных дорог общего пользования местного значения, которые учтены для расчетов 145,8 км. 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071538" y="1643050"/>
          <a:ext cx="678661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1071538" y="4714884"/>
          <a:ext cx="6786610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5122</TotalTime>
  <Words>3272</Words>
  <Application>Microsoft Office PowerPoint</Application>
  <PresentationFormat>Экран (4:3)</PresentationFormat>
  <Paragraphs>606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Тема Office</vt:lpstr>
      <vt:lpstr>Диаграмма Microsoft Office Excel</vt:lpstr>
      <vt:lpstr>Лист Microsoft Office Excel 97-2003</vt:lpstr>
      <vt:lpstr>Бюджет Усть-Катавского городского округа на 2022 год и на плановый период 2023 и 2024 годов для граждан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Усть-Катавского городского округа  на 2016 год для граждан</dc:title>
  <dc:creator>fin38u5</dc:creator>
  <cp:lastModifiedBy>Fin37u2</cp:lastModifiedBy>
  <cp:revision>522</cp:revision>
  <dcterms:created xsi:type="dcterms:W3CDTF">2015-12-14T09:39:32Z</dcterms:created>
  <dcterms:modified xsi:type="dcterms:W3CDTF">2022-01-24T05:41:15Z</dcterms:modified>
</cp:coreProperties>
</file>