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2" r:id="rId3"/>
    <p:sldId id="261" r:id="rId4"/>
    <p:sldId id="297" r:id="rId5"/>
    <p:sldId id="274" r:id="rId6"/>
    <p:sldId id="263" r:id="rId7"/>
    <p:sldId id="280" r:id="rId8"/>
    <p:sldId id="304" r:id="rId9"/>
    <p:sldId id="281" r:id="rId10"/>
    <p:sldId id="282" r:id="rId11"/>
    <p:sldId id="283" r:id="rId12"/>
    <p:sldId id="298" r:id="rId13"/>
    <p:sldId id="284" r:id="rId14"/>
    <p:sldId id="300" r:id="rId15"/>
    <p:sldId id="305" r:id="rId16"/>
    <p:sldId id="309" r:id="rId17"/>
    <p:sldId id="285" r:id="rId18"/>
    <p:sldId id="286" r:id="rId19"/>
    <p:sldId id="306" r:id="rId20"/>
    <p:sldId id="287" r:id="rId21"/>
    <p:sldId id="299" r:id="rId22"/>
    <p:sldId id="288" r:id="rId23"/>
    <p:sldId id="290" r:id="rId24"/>
    <p:sldId id="289" r:id="rId25"/>
    <p:sldId id="307" r:id="rId26"/>
    <p:sldId id="308" r:id="rId27"/>
    <p:sldId id="301" r:id="rId28"/>
    <p:sldId id="302" r:id="rId29"/>
    <p:sldId id="303" r:id="rId30"/>
    <p:sldId id="291" r:id="rId31"/>
    <p:sldId id="277" r:id="rId32"/>
    <p:sldId id="267" r:id="rId33"/>
    <p:sldId id="270" r:id="rId34"/>
    <p:sldId id="272" r:id="rId35"/>
    <p:sldId id="296"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598" autoAdjust="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31.08.2020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5B106E36-FD25-4E2D-B0AA-010F637433A0}" type="datetimeFigureOut">
              <a:rPr lang="ru-RU" smtClean="0"/>
              <a:pPr/>
              <a:t>31.08.2020</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B106E36-FD25-4E2D-B0AA-010F637433A0}" type="datetimeFigureOut">
              <a:rPr lang="ru-RU" smtClean="0"/>
              <a:pPr/>
              <a:t>31.08.2020</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5184648"/>
            <a:ext cx="8077200" cy="1673352"/>
          </a:xfrm>
        </p:spPr>
        <p:txBody>
          <a:bodyPr/>
          <a:lstStyle/>
          <a:p>
            <a:pPr algn="ctr"/>
            <a:r>
              <a:rPr lang="ru-RU" altLang="ru-RU" sz="4800" dirty="0" smtClean="0"/>
              <a:t>Анализ угроз экстремизма в России и УрФО</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1026" name="Picture 2" descr="C:\Users\Fox\Downloads\72663859.jpg"/>
          <p:cNvPicPr>
            <a:picLocks noChangeAspect="1" noChangeArrowheads="1"/>
          </p:cNvPicPr>
          <p:nvPr/>
        </p:nvPicPr>
        <p:blipFill>
          <a:blip r:embed="rId2" cstate="print"/>
          <a:srcRect/>
          <a:stretch>
            <a:fillRect/>
          </a:stretch>
        </p:blipFill>
        <p:spPr bwMode="auto">
          <a:xfrm>
            <a:off x="395536" y="332656"/>
            <a:ext cx="8280920" cy="444205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ru-RU"/>
              <a:t>Причины: </a:t>
            </a:r>
          </a:p>
        </p:txBody>
      </p:sp>
      <p:sp>
        <p:nvSpPr>
          <p:cNvPr id="21507" name="Rectangle 3"/>
          <p:cNvSpPr>
            <a:spLocks noGrp="1" noChangeArrowheads="1"/>
          </p:cNvSpPr>
          <p:nvPr>
            <p:ph type="body" idx="1"/>
          </p:nvPr>
        </p:nvSpPr>
        <p:spPr>
          <a:xfrm>
            <a:off x="251520" y="1556792"/>
            <a:ext cx="8712968" cy="5112568"/>
          </a:xfrm>
        </p:spPr>
        <p:txBody>
          <a:bodyPr>
            <a:normAutofit/>
          </a:bodyPr>
          <a:lstStyle/>
          <a:p>
            <a:pPr>
              <a:lnSpc>
                <a:spcPct val="80000"/>
              </a:lnSpc>
            </a:pPr>
            <a:r>
              <a:rPr lang="ru-RU" sz="2400" dirty="0"/>
              <a:t>Благодатной почвой распространения радикального исламизма, в том числе в Челябинской области, стал раскол в российском исламе. </a:t>
            </a:r>
          </a:p>
          <a:p>
            <a:pPr>
              <a:lnSpc>
                <a:spcPct val="80000"/>
              </a:lnSpc>
            </a:pPr>
            <a:r>
              <a:rPr lang="ru-RU" sz="2400" dirty="0"/>
              <a:t>На роль главенствующего среди российских мусульман претендуют несколько центров: Центральное духовное управление мусульман России (ЦДУМ) во главе с Талгатом Таджуддином, Духовное управление центральноевропейского региона России во главе с Равилем Гайнутдином и Духовное управление мусульман азиатской части России, возглавляемое Нафигуллой Ашировым. </a:t>
            </a:r>
            <a:endParaRPr lang="ru-RU" sz="2400" dirty="0" smtClean="0"/>
          </a:p>
          <a:p>
            <a:pPr>
              <a:lnSpc>
                <a:spcPct val="80000"/>
              </a:lnSpc>
            </a:pPr>
            <a:r>
              <a:rPr lang="ru-RU" sz="2400" dirty="0" smtClean="0"/>
              <a:t>На сегодняшний момент в Челябинской области насчитывается около 70 мечетей. </a:t>
            </a:r>
            <a:endParaRPr lang="ru-RU" sz="2400" dirty="0"/>
          </a:p>
          <a:p>
            <a:pPr>
              <a:lnSpc>
                <a:spcPct val="80000"/>
              </a:lnSpc>
            </a:pPr>
            <a:r>
              <a:rPr lang="ru-RU" sz="2400" dirty="0">
                <a:solidFill>
                  <a:srgbClr val="FF0000"/>
                </a:solidFill>
              </a:rPr>
              <a:t>Мусульманские общины в Челябинской области подчиняются сегодня 4 муфтиятам: </a:t>
            </a:r>
            <a:r>
              <a:rPr lang="ru-RU" sz="2400" dirty="0"/>
              <a:t>помимо ЦДУМ, мусульмане попадают под юрисдикцию ДУМ АЧР, ДУМ ЕР, ДУМ «Ассоциация мечетей России».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down)">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down)">
                                      <p:cBhvr>
                                        <p:cTn id="12" dur="500"/>
                                        <p:tgtEl>
                                          <p:spTgt spid="215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down)">
                                      <p:cBhvr>
                                        <p:cTn id="17" dur="500"/>
                                        <p:tgtEl>
                                          <p:spTgt spid="215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down)">
                                      <p:cBhvr>
                                        <p:cTn id="22" dur="5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ru-RU"/>
              <a:t>Ваххабизм</a:t>
            </a:r>
          </a:p>
        </p:txBody>
      </p:sp>
      <p:sp>
        <p:nvSpPr>
          <p:cNvPr id="22531" name="Rectangle 3"/>
          <p:cNvSpPr>
            <a:spLocks noGrp="1" noChangeArrowheads="1"/>
          </p:cNvSpPr>
          <p:nvPr>
            <p:ph type="body" idx="1"/>
          </p:nvPr>
        </p:nvSpPr>
        <p:spPr>
          <a:xfrm>
            <a:off x="251520" y="1556792"/>
            <a:ext cx="8640960" cy="5301207"/>
          </a:xfrm>
        </p:spPr>
        <p:txBody>
          <a:bodyPr/>
          <a:lstStyle/>
          <a:p>
            <a:pPr>
              <a:lnSpc>
                <a:spcPct val="90000"/>
              </a:lnSpc>
            </a:pPr>
            <a:r>
              <a:rPr lang="ru-RU" sz="2200" dirty="0"/>
              <a:t>По свидетельству Р. А. Силантьева основными центрами ваххабизма в Челябинской области являются Озерск, Чебаркуль и Аргаяшский район. </a:t>
            </a:r>
          </a:p>
          <a:p>
            <a:pPr>
              <a:lnSpc>
                <a:spcPct val="90000"/>
              </a:lnSpc>
            </a:pPr>
            <a:r>
              <a:rPr lang="ru-RU" sz="2200" dirty="0"/>
              <a:t>В Аргаяшском районе большинство мечетей зарегистрированы в ЦДУМ, с которым руководство области соглашение о сотрудничестве. </a:t>
            </a:r>
            <a:endParaRPr lang="ru-RU" sz="2200" dirty="0" smtClean="0">
              <a:solidFill>
                <a:schemeClr val="accent1"/>
              </a:solidFill>
            </a:endParaRPr>
          </a:p>
          <a:p>
            <a:pPr>
              <a:lnSpc>
                <a:spcPct val="90000"/>
              </a:lnSpc>
            </a:pPr>
            <a:r>
              <a:rPr lang="ru-RU" sz="2200" dirty="0" smtClean="0"/>
              <a:t>Специалисты </a:t>
            </a:r>
            <a:r>
              <a:rPr lang="ru-RU" sz="2200" dirty="0"/>
              <a:t>утверждают, что именно мечети попадают под пристальное внимание пропагандистов ваххабизма. </a:t>
            </a:r>
          </a:p>
          <a:p>
            <a:pPr algn="ctr">
              <a:lnSpc>
                <a:spcPct val="90000"/>
              </a:lnSpc>
              <a:buFont typeface="Wingdings" pitchFamily="2" charset="2"/>
              <a:buNone/>
            </a:pPr>
            <a:endParaRPr lang="ru-RU" sz="2200" dirty="0"/>
          </a:p>
        </p:txBody>
      </p:sp>
      <p:pic>
        <p:nvPicPr>
          <p:cNvPr id="2050" name="Picture 2" descr="C:\Users\Fox\Downloads\sud.jpeg"/>
          <p:cNvPicPr>
            <a:picLocks noChangeAspect="1" noChangeArrowheads="1"/>
          </p:cNvPicPr>
          <p:nvPr/>
        </p:nvPicPr>
        <p:blipFill>
          <a:blip r:embed="rId2" cstate="print"/>
          <a:srcRect/>
          <a:stretch>
            <a:fillRect/>
          </a:stretch>
        </p:blipFill>
        <p:spPr bwMode="auto">
          <a:xfrm>
            <a:off x="1691680" y="4077072"/>
            <a:ext cx="5688632" cy="26455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История вопроса </a:t>
            </a:r>
            <a:endParaRPr lang="ru-RU" dirty="0"/>
          </a:p>
        </p:txBody>
      </p:sp>
      <p:sp>
        <p:nvSpPr>
          <p:cNvPr id="3" name="Содержимое 2"/>
          <p:cNvSpPr>
            <a:spLocks noGrp="1"/>
          </p:cNvSpPr>
          <p:nvPr>
            <p:ph idx="1"/>
          </p:nvPr>
        </p:nvSpPr>
        <p:spPr/>
        <p:txBody>
          <a:bodyPr/>
          <a:lstStyle/>
          <a:p>
            <a:r>
              <a:rPr lang="ru-RU" dirty="0" smtClean="0"/>
              <a:t>Первый зафиксированный случай участия жителя Челябинской области в рядах Талибана в Афганистане зафиксирован в 2001 году. </a:t>
            </a:r>
          </a:p>
          <a:p>
            <a:r>
              <a:rPr lang="ru-RU" dirty="0" smtClean="0"/>
              <a:t>Речь идет о Рустаме Ахмярове, который в числе других российских исламистов, отправившихся на “джихад” в эту страну, попал в плен к американцам после их вторжения в Афганистан.</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algn="ctr"/>
            <a:r>
              <a:rPr lang="ru-RU" sz="3200" dirty="0" smtClean="0"/>
              <a:t>История распространения ваххабизма в Челябинской области </a:t>
            </a:r>
            <a:endParaRPr lang="ru-RU" sz="3200" dirty="0"/>
          </a:p>
        </p:txBody>
      </p:sp>
      <p:sp>
        <p:nvSpPr>
          <p:cNvPr id="23555" name="Rectangle 3"/>
          <p:cNvSpPr>
            <a:spLocks noGrp="1" noChangeArrowheads="1"/>
          </p:cNvSpPr>
          <p:nvPr>
            <p:ph sz="half" idx="1"/>
          </p:nvPr>
        </p:nvSpPr>
        <p:spPr>
          <a:xfrm>
            <a:off x="251520" y="1773936"/>
            <a:ext cx="4392488" cy="4895424"/>
          </a:xfrm>
        </p:spPr>
        <p:txBody>
          <a:bodyPr>
            <a:normAutofit fontScale="92500" lnSpcReduction="20000"/>
          </a:bodyPr>
          <a:lstStyle/>
          <a:p>
            <a:pPr>
              <a:lnSpc>
                <a:spcPct val="90000"/>
              </a:lnSpc>
            </a:pPr>
            <a:r>
              <a:rPr lang="ru-RU" sz="2200" dirty="0"/>
              <a:t>В 2001 году обычно тихая религиозная жизнь Челябинска омрачилась скандалом. </a:t>
            </a:r>
            <a:endParaRPr lang="ru-RU" sz="2200" dirty="0" smtClean="0"/>
          </a:p>
          <a:p>
            <a:pPr>
              <a:lnSpc>
                <a:spcPct val="90000"/>
              </a:lnSpc>
            </a:pPr>
            <a:r>
              <a:rPr lang="ru-RU" sz="2200" dirty="0" smtClean="0"/>
              <a:t>Настоятель </a:t>
            </a:r>
            <a:r>
              <a:rPr lang="ru-RU" sz="2200" dirty="0"/>
              <a:t>медресе при мечети Исмагила (Курчатовский район г. Челябинска) Салех Абдел Рахман Гази (гражданин Сирии, который, благодаря женитьбе, получил российское гражданство и обосновался в Челябинске) был заподозрен в пропаганде ваххабизма. </a:t>
            </a:r>
          </a:p>
          <a:p>
            <a:pPr>
              <a:lnSpc>
                <a:spcPct val="90000"/>
              </a:lnSpc>
            </a:pPr>
            <a:r>
              <a:rPr lang="ru-RU" sz="2200" dirty="0"/>
              <a:t>Деятельность Салеха спровоцировала несколько стычек между сторонниками ДУМ АЧР и ЦДУМ. </a:t>
            </a:r>
          </a:p>
          <a:p>
            <a:pPr>
              <a:lnSpc>
                <a:spcPct val="90000"/>
              </a:lnSpc>
            </a:pPr>
            <a:r>
              <a:rPr lang="ru-RU" sz="2200" dirty="0"/>
              <a:t>После публикации в газете «Возрождение Урала» статьи «Ваххабизм пришел на Урал?», Салех подал на автора статьи в суд. </a:t>
            </a:r>
          </a:p>
        </p:txBody>
      </p:sp>
      <p:pic>
        <p:nvPicPr>
          <p:cNvPr id="3074" name="Picture 2" descr="C:\Users\Fox\Downloads\IMG_0094-1024x768.jpg"/>
          <p:cNvPicPr>
            <a:picLocks noGrp="1" noChangeAspect="1" noChangeArrowheads="1"/>
          </p:cNvPicPr>
          <p:nvPr>
            <p:ph sz="half" idx="2"/>
          </p:nvPr>
        </p:nvPicPr>
        <p:blipFill>
          <a:blip r:embed="rId2" cstate="print"/>
          <a:srcRect/>
          <a:stretch>
            <a:fillRect/>
          </a:stretch>
        </p:blipFill>
        <p:spPr bwMode="auto">
          <a:xfrm>
            <a:off x="4788024" y="2060848"/>
            <a:ext cx="4182616" cy="39604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down)">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down)">
                                      <p:cBhvr>
                                        <p:cTn id="12" dur="500"/>
                                        <p:tgtEl>
                                          <p:spTgt spid="235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Effect transition="in" filter="wipe(down)">
                                      <p:cBhvr>
                                        <p:cTn id="17" dur="500"/>
                                        <p:tgtEl>
                                          <p:spTgt spid="235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Effect transition="in" filter="wipe(down)">
                                      <p:cBhvr>
                                        <p:cTn id="22" dur="500"/>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6" name="Содержимое 5"/>
          <p:cNvSpPr>
            <a:spLocks noGrp="1"/>
          </p:cNvSpPr>
          <p:nvPr>
            <p:ph idx="1"/>
          </p:nvPr>
        </p:nvSpPr>
        <p:spPr>
          <a:xfrm>
            <a:off x="323528" y="1628801"/>
            <a:ext cx="8363272" cy="4968552"/>
          </a:xfrm>
        </p:spPr>
        <p:txBody>
          <a:bodyPr>
            <a:normAutofit fontScale="70000" lnSpcReduction="20000"/>
          </a:bodyPr>
          <a:lstStyle/>
          <a:p>
            <a:r>
              <a:rPr lang="ru-RU" dirty="0" smtClean="0"/>
              <a:t>В Магнитогорске в одном из детских садов (закрытый в 1990-е годы) действовала мусульманская община во главе с имамом Ринатом Теревгуловым. </a:t>
            </a:r>
          </a:p>
          <a:p>
            <a:r>
              <a:rPr lang="ru-RU" dirty="0" smtClean="0"/>
              <a:t>Даже когда в Магнитогорске открылась новая мечеть, они отказались перебазироваться туда, предпочитая остаться в здании детсада. </a:t>
            </a:r>
          </a:p>
          <a:p>
            <a:r>
              <a:rPr lang="ru-RU" dirty="0" smtClean="0"/>
              <a:t>Естественно, это вызывало определенные вопросы недоумения у городских властей. </a:t>
            </a:r>
          </a:p>
          <a:p>
            <a:r>
              <a:rPr lang="ru-RU" dirty="0" smtClean="0"/>
              <a:t>Власти обратились за советом к главе ЦДУМ Талгату Таджуддину. </a:t>
            </a:r>
          </a:p>
          <a:p>
            <a:r>
              <a:rPr lang="ru-RU" dirty="0" smtClean="0"/>
              <a:t>Тот объяснил, что в общине Теревгулова распространяется ваххабизм. </a:t>
            </a:r>
          </a:p>
          <a:p>
            <a:r>
              <a:rPr lang="ru-RU" dirty="0" smtClean="0"/>
              <a:t>Сам Таджуддин поддержал выселение этой общины из детсада, считая, что таким образом, удастся решить место дислокации ваххабитов. </a:t>
            </a:r>
          </a:p>
          <a:p>
            <a:r>
              <a:rPr lang="ru-RU" dirty="0" smtClean="0"/>
              <a:t>И 19 августа 2005 года общину выселили. </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dow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dow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down)">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В марте 2010 г. </a:t>
            </a:r>
            <a:r>
              <a:rPr lang="ru-RU" dirty="0" smtClean="0"/>
              <a:t>Вильдар </a:t>
            </a:r>
            <a:r>
              <a:rPr lang="ru-RU" dirty="0" smtClean="0"/>
              <a:t>Якупов - прихожанин </a:t>
            </a:r>
            <a:r>
              <a:rPr lang="ru-RU" dirty="0" smtClean="0"/>
              <a:t>мусульманской </a:t>
            </a:r>
            <a:r>
              <a:rPr lang="ru-RU" dirty="0" smtClean="0"/>
              <a:t>общины </a:t>
            </a:r>
            <a:r>
              <a:rPr lang="ru-RU" dirty="0" smtClean="0"/>
              <a:t>деревни Акбашево </a:t>
            </a:r>
            <a:r>
              <a:rPr lang="ru-RU" dirty="0" smtClean="0"/>
              <a:t>Аргаяшского района  (</a:t>
            </a:r>
            <a:r>
              <a:rPr lang="ru-RU" dirty="0" smtClean="0"/>
              <a:t>в юрисдикции – ДУМЕР) </a:t>
            </a:r>
            <a:r>
              <a:rPr lang="ru-RU" dirty="0" smtClean="0"/>
              <a:t>в мечети деревни Аязгулово </a:t>
            </a:r>
            <a:r>
              <a:rPr lang="ru-RU" dirty="0" smtClean="0"/>
              <a:t>организовал курсы </a:t>
            </a:r>
            <a:r>
              <a:rPr lang="ru-RU" dirty="0" smtClean="0"/>
              <a:t>по изучению основ ислама и арабского </a:t>
            </a:r>
            <a:r>
              <a:rPr lang="ru-RU" dirty="0" smtClean="0"/>
              <a:t>языка. </a:t>
            </a:r>
          </a:p>
          <a:p>
            <a:r>
              <a:rPr lang="ru-RU" dirty="0" smtClean="0"/>
              <a:t>Там она распространял </a:t>
            </a:r>
            <a:r>
              <a:rPr lang="ru-RU" dirty="0" smtClean="0"/>
              <a:t>печатные издания, которые </a:t>
            </a:r>
            <a:r>
              <a:rPr lang="ru-RU" dirty="0" smtClean="0"/>
              <a:t> внесены </a:t>
            </a:r>
            <a:r>
              <a:rPr lang="ru-RU" dirty="0" smtClean="0"/>
              <a:t>в Федеральный список экстремистских материалов, а также демонстрировал лекции Саида </a:t>
            </a:r>
            <a:r>
              <a:rPr lang="ru-RU" dirty="0" smtClean="0"/>
              <a:t>Бурятского. </a:t>
            </a:r>
          </a:p>
          <a:p>
            <a:r>
              <a:rPr lang="ru-RU" dirty="0" smtClean="0"/>
              <a:t>Сам он выпускник </a:t>
            </a:r>
            <a:r>
              <a:rPr lang="ru-RU" dirty="0" smtClean="0"/>
              <a:t>одного из саудовских </a:t>
            </a:r>
            <a:r>
              <a:rPr lang="ru-RU" dirty="0" smtClean="0"/>
              <a:t>медресе. </a:t>
            </a:r>
            <a:endParaRPr lang="ru-RU"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62500" lnSpcReduction="20000"/>
          </a:bodyPr>
          <a:lstStyle/>
          <a:p>
            <a:r>
              <a:rPr lang="ru-RU" dirty="0" smtClean="0"/>
              <a:t>Турецкая экстремистская организация “Нурджулар” на Южном Урале также стремится проникнуть через своих адептов. Причем они ловко работают в женской среде. </a:t>
            </a:r>
            <a:endParaRPr lang="ru-RU" dirty="0" smtClean="0"/>
          </a:p>
          <a:p>
            <a:r>
              <a:rPr lang="ru-RU" dirty="0" smtClean="0"/>
              <a:t>В </a:t>
            </a:r>
            <a:r>
              <a:rPr lang="ru-RU" dirty="0" smtClean="0"/>
              <a:t>2009-2011 гг. две жительницы ЧелябинскаФарида Ульмаскулова и Венера Юлдашева вместе с их единомышленницей из Набережных Челнов (Татарстан) Гульназ Валеевой основали две школы в Челябинске и медресе в деревне Азналино Курганской области. </a:t>
            </a:r>
            <a:endParaRPr lang="ru-RU" dirty="0" smtClean="0"/>
          </a:p>
          <a:p>
            <a:r>
              <a:rPr lang="ru-RU" dirty="0" smtClean="0"/>
              <a:t>Туда </a:t>
            </a:r>
            <a:r>
              <a:rPr lang="ru-RU" dirty="0" smtClean="0"/>
              <a:t>они вовлекали девочек-подростков 11-17 лет, где обучали их по книгам турецкого радикального богослова Саида Нурси (1877-1960). </a:t>
            </a:r>
            <a:endParaRPr lang="ru-RU" dirty="0" smtClean="0"/>
          </a:p>
          <a:p>
            <a:r>
              <a:rPr lang="ru-RU" dirty="0" smtClean="0"/>
              <a:t>В </a:t>
            </a:r>
            <a:r>
              <a:rPr lang="ru-RU" dirty="0" smtClean="0"/>
              <a:t>ходе обыска были изъяты 525 книг и брошюр и 218 магнитных носителей информации, содержащих материалы об учении “Нурджулар”. </a:t>
            </a:r>
            <a:endParaRPr lang="ru-RU" dirty="0" smtClean="0"/>
          </a:p>
          <a:p>
            <a:r>
              <a:rPr lang="ru-RU" dirty="0" smtClean="0"/>
              <a:t>Здесь </a:t>
            </a:r>
            <a:r>
              <a:rPr lang="ru-RU" dirty="0" smtClean="0"/>
              <a:t>важно отметить, что методика вербовки у “Нурджулар” схожа с “Хизб ут-Тахрир”: на частных квартирах или коттеджах приглашают разного возраста людей, на которых знакомят с книгами Саида </a:t>
            </a:r>
            <a:r>
              <a:rPr lang="ru-RU" dirty="0" smtClean="0"/>
              <a:t>Нурси. </a:t>
            </a:r>
            <a:endParaRPr lang="ru-RU" dirty="0" smtClean="0"/>
          </a:p>
          <a:p>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endParaRPr lang="ru-RU"/>
          </a:p>
        </p:txBody>
      </p:sp>
      <p:sp>
        <p:nvSpPr>
          <p:cNvPr id="24579" name="Rectangle 3"/>
          <p:cNvSpPr>
            <a:spLocks noGrp="1" noChangeArrowheads="1"/>
          </p:cNvSpPr>
          <p:nvPr>
            <p:ph type="body" idx="1"/>
          </p:nvPr>
        </p:nvSpPr>
        <p:spPr/>
        <p:txBody>
          <a:bodyPr/>
          <a:lstStyle/>
          <a:p>
            <a:r>
              <a:rPr lang="ru-RU" dirty="0"/>
              <a:t>17 января 2013 в Богдановском сельском поселении Кизильского района Челябинской области на месте будущего строительства церкви был сожжен православный крест</a:t>
            </a:r>
            <a:r>
              <a:rPr lang="ru-RU" dirty="0" smtClean="0"/>
              <a:t>.</a:t>
            </a:r>
          </a:p>
          <a:p>
            <a:r>
              <a:rPr lang="ru-RU" dirty="0" smtClean="0"/>
              <a:t> </a:t>
            </a:r>
            <a:r>
              <a:rPr lang="ru-RU" dirty="0"/>
              <a:t>Задержаны двое жителей города Сибай. </a:t>
            </a:r>
            <a:endParaRPr lang="ru-RU" dirty="0" smtClean="0"/>
          </a:p>
          <a:p>
            <a:r>
              <a:rPr lang="ru-RU" dirty="0" smtClean="0"/>
              <a:t>Оба </a:t>
            </a:r>
            <a:r>
              <a:rPr lang="ru-RU" dirty="0"/>
              <a:t>из задержанных мужчин исповедуют ваххабизм.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down)">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down)">
                                      <p:cBhvr>
                                        <p:cTn id="17"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ru-RU" dirty="0"/>
          </a:p>
        </p:txBody>
      </p:sp>
      <p:sp>
        <p:nvSpPr>
          <p:cNvPr id="25603" name="Rectangle 3"/>
          <p:cNvSpPr>
            <a:spLocks noGrp="1" noChangeArrowheads="1"/>
          </p:cNvSpPr>
          <p:nvPr>
            <p:ph type="body" idx="1"/>
          </p:nvPr>
        </p:nvSpPr>
        <p:spPr>
          <a:xfrm>
            <a:off x="323528" y="1556792"/>
            <a:ext cx="8568952" cy="5112567"/>
          </a:xfrm>
        </p:spPr>
        <p:txBody>
          <a:bodyPr>
            <a:normAutofit/>
          </a:bodyPr>
          <a:lstStyle/>
          <a:p>
            <a:pPr>
              <a:lnSpc>
                <a:spcPct val="90000"/>
              </a:lnSpc>
            </a:pPr>
            <a:r>
              <a:rPr lang="ru-RU" sz="2400" dirty="0"/>
              <a:t>В Интернете была растиражирована клевета на челябинского муфтия Рината Раева, о том, как призывал жителей села Арсланово найти могилу любого старого мусульманина, и каждый год поклоняться этой могиле и совершать к ней хадж. </a:t>
            </a:r>
            <a:endParaRPr lang="ru-RU" sz="2400" dirty="0" smtClean="0"/>
          </a:p>
          <a:p>
            <a:pPr>
              <a:lnSpc>
                <a:spcPct val="90000"/>
              </a:lnSpc>
            </a:pPr>
            <a:r>
              <a:rPr lang="ru-RU" sz="2400" dirty="0" smtClean="0"/>
              <a:t>Когда </a:t>
            </a:r>
            <a:r>
              <a:rPr lang="ru-RU" sz="2400" dirty="0"/>
              <a:t>информация стала известна жителям деревни, они, будучи дезориентированными, обратились за комментарием к «параллельному» муфтию от ДУМАЧР. </a:t>
            </a:r>
            <a:endParaRPr lang="ru-RU" sz="2400" dirty="0" smtClean="0"/>
          </a:p>
          <a:p>
            <a:pPr>
              <a:lnSpc>
                <a:spcPct val="90000"/>
              </a:lnSpc>
            </a:pPr>
            <a:r>
              <a:rPr lang="ru-RU" sz="2400" dirty="0" smtClean="0"/>
              <a:t>Естественно</a:t>
            </a:r>
            <a:r>
              <a:rPr lang="ru-RU" sz="2400" dirty="0"/>
              <a:t>, он подверг жесткой критике действия Рината Раева и призвал мусульман поклоняться одному только Аллаху. </a:t>
            </a:r>
            <a:endParaRPr lang="ru-RU" sz="2400" dirty="0" smtClean="0"/>
          </a:p>
          <a:p>
            <a:pPr>
              <a:lnSpc>
                <a:spcPct val="90000"/>
              </a:lnSpc>
            </a:pPr>
            <a:r>
              <a:rPr lang="ru-RU" sz="2400" dirty="0" smtClean="0"/>
              <a:t>Между </a:t>
            </a:r>
            <a:r>
              <a:rPr lang="ru-RU" sz="2400" dirty="0"/>
              <a:t>тем, Ринат Раев никого не взывал поклоняться могилам, однако данная сплетня начала распространяться по сети Интернет, обрастая дополнительными «фактами».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down)">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down)">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down)">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down)">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1775191"/>
            <a:ext cx="8496944" cy="4750153"/>
          </a:xfrm>
        </p:spPr>
        <p:txBody>
          <a:bodyPr>
            <a:normAutofit fontScale="55000" lnSpcReduction="20000"/>
          </a:bodyPr>
          <a:lstStyle/>
          <a:p>
            <a:r>
              <a:rPr lang="ru-RU" dirty="0" smtClean="0"/>
              <a:t>В мае 2016 года 32-летний житель Челябинска Яков Целюк был приговорен к 2 годам лишения свободы условно с двухлетним испытательным сроком и к 1 году ограничения свободы по ч. 2 ст. 282.2 Уголовного кодекса РФ (“Участие в деятельности экстремистской организации”) за то, что состоял в признанной в России экстремистской организации “Нурджулар</a:t>
            </a:r>
            <a:r>
              <a:rPr lang="ru-RU" dirty="0" smtClean="0"/>
              <a:t>”. </a:t>
            </a:r>
          </a:p>
          <a:p>
            <a:r>
              <a:rPr lang="ru-RU" dirty="0" smtClean="0"/>
              <a:t>В </a:t>
            </a:r>
            <a:r>
              <a:rPr lang="ru-RU" dirty="0" smtClean="0"/>
              <a:t>2012 году он в </a:t>
            </a:r>
            <a:r>
              <a:rPr lang="ru-RU" dirty="0" smtClean="0"/>
              <a:t>Интернете </a:t>
            </a:r>
            <a:r>
              <a:rPr lang="ru-RU" dirty="0" smtClean="0"/>
              <a:t>познакомился с </a:t>
            </a:r>
            <a:r>
              <a:rPr lang="ru-RU" dirty="0" smtClean="0"/>
              <a:t>вербовщиком, </a:t>
            </a:r>
            <a:r>
              <a:rPr lang="ru-RU" dirty="0" smtClean="0"/>
              <a:t>который сагитировал его к принятию ислама и созданию ячейки у себя в городе</a:t>
            </a:r>
            <a:r>
              <a:rPr lang="ru-RU" dirty="0" smtClean="0"/>
              <a:t>.</a:t>
            </a:r>
          </a:p>
          <a:p>
            <a:r>
              <a:rPr lang="ru-RU" dirty="0" smtClean="0"/>
              <a:t> </a:t>
            </a:r>
            <a:r>
              <a:rPr lang="ru-RU" dirty="0" smtClean="0"/>
              <a:t>Для этого </a:t>
            </a:r>
            <a:r>
              <a:rPr lang="ru-RU" dirty="0" smtClean="0"/>
              <a:t>Целюк с </a:t>
            </a:r>
            <a:r>
              <a:rPr lang="ru-RU" dirty="0" smtClean="0"/>
              <a:t>ноября 2012 года по февраль 2013 года принялся распространить в социальных сетях информацию о духовном лидере организации, турецком проповеднике Саиде Нурси, а также его </a:t>
            </a:r>
            <a:r>
              <a:rPr lang="ru-RU" dirty="0" smtClean="0"/>
              <a:t>аудиокниги. </a:t>
            </a:r>
          </a:p>
          <a:p>
            <a:r>
              <a:rPr lang="ru-RU" dirty="0" smtClean="0"/>
              <a:t>В </a:t>
            </a:r>
            <a:r>
              <a:rPr lang="ru-RU" dirty="0" smtClean="0"/>
              <a:t>результате этого ему удалось найти новых адептов. </a:t>
            </a:r>
            <a:endParaRPr lang="ru-RU" dirty="0" smtClean="0"/>
          </a:p>
          <a:p>
            <a:r>
              <a:rPr lang="ru-RU" dirty="0" smtClean="0"/>
              <a:t>При </a:t>
            </a:r>
            <a:r>
              <a:rPr lang="ru-RU" dirty="0" smtClean="0"/>
              <a:t>обыске на квартире у жителя Челябинска нашли материалы, которые подтвердили, что он состоял в джамаате “Нурджулар” и распространял их для вовлечения новых членов. Учитывая, что Целюк признал свою вину, дело рассматривалось в особом порядке. </a:t>
            </a:r>
            <a:endParaRPr lang="ru-RU" dirty="0" smtClean="0"/>
          </a:p>
          <a:p>
            <a:r>
              <a:rPr lang="ru-RU" dirty="0" smtClean="0"/>
              <a:t>Вместе </a:t>
            </a:r>
            <a:r>
              <a:rPr lang="ru-RU" dirty="0" smtClean="0"/>
              <a:t>с положительными характеристиками с места работы и по причине наличия малолетнего ребенка, в итоге суд приговорил Целюка к условному сроку.</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ru-RU" altLang="ru-RU" b="1" smtClean="0"/>
              <a:t>Проблема:</a:t>
            </a:r>
          </a:p>
        </p:txBody>
      </p:sp>
      <p:sp>
        <p:nvSpPr>
          <p:cNvPr id="23555" name="Rectangle 3"/>
          <p:cNvSpPr>
            <a:spLocks noGrp="1" noChangeArrowheads="1"/>
          </p:cNvSpPr>
          <p:nvPr>
            <p:ph sz="half" idx="1"/>
          </p:nvPr>
        </p:nvSpPr>
        <p:spPr>
          <a:xfrm>
            <a:off x="179512" y="1628800"/>
            <a:ext cx="3960440" cy="4623816"/>
          </a:xfrm>
        </p:spPr>
        <p:txBody>
          <a:bodyPr/>
          <a:lstStyle/>
          <a:p>
            <a:pPr algn="ctr" eaLnBrk="1" hangingPunct="1">
              <a:buFont typeface="Wingdings" pitchFamily="2" charset="2"/>
              <a:buNone/>
            </a:pPr>
            <a:r>
              <a:rPr lang="ru-RU" altLang="ru-RU" b="1" dirty="0" smtClean="0"/>
              <a:t>Наличие в Уральском федеральном округе этно-конфессиональных факторов, угрожающих ее стабильности и слабое осознание общественностью этих факторов.</a:t>
            </a:r>
            <a:r>
              <a:rPr lang="ru-RU" altLang="ru-RU" dirty="0" smtClean="0"/>
              <a:t> </a:t>
            </a:r>
          </a:p>
        </p:txBody>
      </p:sp>
      <p:pic>
        <p:nvPicPr>
          <p:cNvPr id="2050" name="Picture 2" descr="C:\Users\Fox\Downloads\TDLXTZFRBQYCNFLAWMLHDL7DKU.jpg"/>
          <p:cNvPicPr>
            <a:picLocks noChangeAspect="1" noChangeArrowheads="1"/>
          </p:cNvPicPr>
          <p:nvPr/>
        </p:nvPicPr>
        <p:blipFill>
          <a:blip r:embed="rId2" cstate="print"/>
          <a:srcRect/>
          <a:stretch>
            <a:fillRect/>
          </a:stretch>
        </p:blipFill>
        <p:spPr bwMode="auto">
          <a:xfrm>
            <a:off x="4716016" y="2564904"/>
            <a:ext cx="4248472" cy="3072003"/>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algn="ctr"/>
            <a:r>
              <a:rPr lang="ru-RU" sz="3200" b="1" dirty="0"/>
              <a:t>С 2005 года началась активизация деятельности «Хизб ут-Тахрир аль Ислами».</a:t>
            </a:r>
          </a:p>
        </p:txBody>
      </p:sp>
      <p:sp>
        <p:nvSpPr>
          <p:cNvPr id="26627" name="Rectangle 3"/>
          <p:cNvSpPr>
            <a:spLocks noGrp="1" noChangeArrowheads="1"/>
          </p:cNvSpPr>
          <p:nvPr>
            <p:ph type="body" idx="1"/>
          </p:nvPr>
        </p:nvSpPr>
        <p:spPr>
          <a:xfrm>
            <a:off x="251520" y="1484784"/>
            <a:ext cx="8640960" cy="5112569"/>
          </a:xfrm>
        </p:spPr>
        <p:txBody>
          <a:bodyPr>
            <a:noAutofit/>
          </a:bodyPr>
          <a:lstStyle/>
          <a:p>
            <a:pPr>
              <a:lnSpc>
                <a:spcPct val="80000"/>
              </a:lnSpc>
            </a:pPr>
            <a:r>
              <a:rPr lang="ru-RU" sz="2000" dirty="0"/>
              <a:t>Поначалу организация ограничивалась распространением листовок. </a:t>
            </a:r>
            <a:endParaRPr lang="ru-RU" sz="2000" dirty="0" smtClean="0"/>
          </a:p>
          <a:p>
            <a:pPr>
              <a:lnSpc>
                <a:spcPct val="80000"/>
              </a:lnSpc>
            </a:pPr>
            <a:r>
              <a:rPr lang="ru-RU" sz="2000" dirty="0" smtClean="0"/>
              <a:t>Листовки </a:t>
            </a:r>
            <a:r>
              <a:rPr lang="ru-RU" sz="2000" dirty="0"/>
              <a:t>этой партии были найдены на улицах Магнитогорска и Челябинска, в торговых центрах и даже в здании областной администрации. </a:t>
            </a:r>
          </a:p>
          <a:p>
            <a:pPr>
              <a:lnSpc>
                <a:spcPct val="80000"/>
              </a:lnSpc>
            </a:pPr>
            <a:r>
              <a:rPr lang="ru-RU" sz="2000" b="1" dirty="0"/>
              <a:t>В 2006 </a:t>
            </a:r>
            <a:r>
              <a:rPr lang="ru-RU" sz="2000" dirty="0"/>
              <a:t>г. в Магнитогорске, задержаны трое участников городской ячейки «Хизб ут-Тахрир</a:t>
            </a:r>
            <a:r>
              <a:rPr lang="ru-RU" sz="2000" dirty="0" smtClean="0"/>
              <a:t>».</a:t>
            </a:r>
          </a:p>
          <a:p>
            <a:pPr>
              <a:lnSpc>
                <a:spcPct val="80000"/>
              </a:lnSpc>
            </a:pPr>
            <a:r>
              <a:rPr lang="ru-RU" sz="2000" dirty="0" smtClean="0"/>
              <a:t>Задержанные </a:t>
            </a:r>
            <a:r>
              <a:rPr lang="ru-RU" sz="2000" dirty="0"/>
              <a:t>занимались распространением литературы экстремистского толка, в которой содержались призывы создать на территории РФ исламское государство.</a:t>
            </a:r>
          </a:p>
          <a:p>
            <a:pPr>
              <a:lnSpc>
                <a:spcPct val="80000"/>
              </a:lnSpc>
            </a:pPr>
            <a:r>
              <a:rPr lang="ru-RU" sz="2000" b="1" dirty="0"/>
              <a:t>В 2009 </a:t>
            </a:r>
            <a:r>
              <a:rPr lang="ru-RU" sz="2000" dirty="0"/>
              <a:t>году предстали перед судом 4 участника организации. </a:t>
            </a:r>
            <a:endParaRPr lang="ru-RU" sz="2000" dirty="0" smtClean="0"/>
          </a:p>
          <a:p>
            <a:pPr>
              <a:lnSpc>
                <a:spcPct val="80000"/>
              </a:lnSpc>
            </a:pPr>
            <a:r>
              <a:rPr lang="ru-RU" sz="2000" dirty="0" smtClean="0"/>
              <a:t>В </a:t>
            </a:r>
            <a:r>
              <a:rPr lang="ru-RU" sz="2000" dirty="0"/>
              <a:t>ходе обыска </a:t>
            </a:r>
            <a:r>
              <a:rPr lang="ru-RU" sz="2000" dirty="0" smtClean="0"/>
              <a:t>были </a:t>
            </a:r>
            <a:r>
              <a:rPr lang="ru-RU" sz="2000" dirty="0"/>
              <a:t>найдены боевые </a:t>
            </a:r>
            <a:r>
              <a:rPr lang="ru-RU" sz="2000" dirty="0" smtClean="0"/>
              <a:t>гранаты </a:t>
            </a:r>
            <a:r>
              <a:rPr lang="ru-RU" sz="2000" dirty="0"/>
              <a:t>РГД-5, брошюры с писанием взрывных устройств, правила конспирации при проведении </a:t>
            </a:r>
            <a:r>
              <a:rPr lang="ru-RU" sz="2000" dirty="0" smtClean="0"/>
              <a:t>терактов.</a:t>
            </a:r>
          </a:p>
          <a:p>
            <a:pPr>
              <a:lnSpc>
                <a:spcPct val="80000"/>
              </a:lnSpc>
            </a:pPr>
            <a:r>
              <a:rPr lang="ru-RU" sz="2000" dirty="0" smtClean="0"/>
              <a:t>Также фотографии </a:t>
            </a:r>
            <a:r>
              <a:rPr lang="ru-RU" sz="2000" dirty="0"/>
              <a:t>объектов атаки – </a:t>
            </a:r>
            <a:r>
              <a:rPr lang="ru-RU" sz="2000" b="1" dirty="0"/>
              <a:t>комплекс зданий ГУВД по Челябинской области, УФСБ РФ по Челябинской области, плотины Шершневского водохранилища. </a:t>
            </a:r>
            <a:endParaRPr lang="ru-RU" sz="2000" b="1" dirty="0" smtClean="0"/>
          </a:p>
          <a:p>
            <a:pPr>
              <a:lnSpc>
                <a:spcPct val="80000"/>
              </a:lnSpc>
            </a:pPr>
            <a:r>
              <a:rPr lang="ru-RU" sz="2000" dirty="0" smtClean="0"/>
              <a:t>Эксперты </a:t>
            </a:r>
            <a:r>
              <a:rPr lang="ru-RU" sz="2000" dirty="0"/>
              <a:t>пришли к заключению, что </a:t>
            </a:r>
            <a:r>
              <a:rPr lang="ru-RU" sz="2000" dirty="0" smtClean="0"/>
              <a:t>взрывные </a:t>
            </a:r>
            <a:r>
              <a:rPr lang="ru-RU" sz="2000" dirty="0"/>
              <a:t>устройства были готовы к применению.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down)">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down)">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down)">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ipe(down)">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wipe(down)">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wipe(down)">
                                      <p:cBhvr>
                                        <p:cTn id="32" dur="500"/>
                                        <p:tgtEl>
                                          <p:spTgt spid="266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wipe(down)">
                                      <p:cBhvr>
                                        <p:cTn id="37" dur="500"/>
                                        <p:tgtEl>
                                          <p:spTgt spid="266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wipe(down)">
                                      <p:cBhvr>
                                        <p:cTn id="42"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2012</a:t>
            </a:r>
            <a:endParaRPr lang="ru-RU" dirty="0"/>
          </a:p>
        </p:txBody>
      </p:sp>
      <p:sp>
        <p:nvSpPr>
          <p:cNvPr id="3" name="Содержимое 2"/>
          <p:cNvSpPr>
            <a:spLocks noGrp="1"/>
          </p:cNvSpPr>
          <p:nvPr>
            <p:ph idx="1"/>
          </p:nvPr>
        </p:nvSpPr>
        <p:spPr>
          <a:xfrm>
            <a:off x="179512" y="1556792"/>
            <a:ext cx="8712968" cy="5112567"/>
          </a:xfrm>
        </p:spPr>
        <p:txBody>
          <a:bodyPr>
            <a:normAutofit fontScale="40000" lnSpcReduction="20000"/>
          </a:bodyPr>
          <a:lstStyle/>
          <a:p>
            <a:pPr>
              <a:lnSpc>
                <a:spcPct val="80000"/>
              </a:lnSpc>
            </a:pPr>
            <a:r>
              <a:rPr lang="ru-RU" sz="4500" dirty="0" smtClean="0"/>
              <a:t>Сотрудники УФСБ по Челябинской области провели операцию, одновременно захватив 5 главных вербовщиков ячейки «Хизб ут-Тахрир» в области. </a:t>
            </a:r>
          </a:p>
          <a:p>
            <a:pPr>
              <a:lnSpc>
                <a:spcPct val="80000"/>
              </a:lnSpc>
            </a:pPr>
            <a:r>
              <a:rPr lang="ru-RU" sz="4500" dirty="0" smtClean="0"/>
              <a:t>Задержанные воздействовали на сознание людей, члены организации навязывали экстремистские убеждения. </a:t>
            </a:r>
          </a:p>
          <a:p>
            <a:pPr>
              <a:lnSpc>
                <a:spcPct val="80000"/>
              </a:lnSpc>
            </a:pPr>
            <a:r>
              <a:rPr lang="ru-RU" sz="4500" dirty="0" smtClean="0"/>
              <a:t>Судили их по более “жесткой” статье 278  (приготовление к действиям, направленным на насильственный захват власти и изменение конституционного строя в РФ), поскольку они не скрывали своих намерений по устранению неисламских правительств и установления “халифата” на территории России. </a:t>
            </a:r>
          </a:p>
          <a:p>
            <a:pPr>
              <a:lnSpc>
                <a:spcPct val="80000"/>
              </a:lnSpc>
            </a:pPr>
            <a:r>
              <a:rPr lang="ru-RU" sz="4500" dirty="0" smtClean="0"/>
              <a:t>В ходе судебных процессов “хизбы”, их родственники и единомышленники на свободе вели себя крайне вызывающе и агрессивно: угрожали свидетелям, опубликовали в Интернете личный сотовый телефон следователя, к которому тут же с разных уголков страны принялись названивать и посылать </a:t>
            </a:r>
            <a:r>
              <a:rPr lang="en-US" sz="4500" dirty="0" smtClean="0"/>
              <a:t>SMS-</a:t>
            </a:r>
            <a:r>
              <a:rPr lang="ru-RU" sz="4500" dirty="0" smtClean="0"/>
              <a:t>сообщения с обвинениями в гонениях на мусульман.</a:t>
            </a:r>
          </a:p>
          <a:p>
            <a:pPr>
              <a:lnSpc>
                <a:spcPct val="80000"/>
              </a:lnSpc>
            </a:pPr>
            <a:r>
              <a:rPr lang="ru-RU" sz="4500" dirty="0" smtClean="0"/>
              <a:t> Здесь “хизбы” охотно принялись использовать правозащитную демагогию, обвиняя правоохранительные органы в сознательной исламофобии и “репрессиях против мусульман”. </a:t>
            </a:r>
          </a:p>
          <a:p>
            <a:pPr>
              <a:lnSpc>
                <a:spcPct val="80000"/>
              </a:lnSpc>
            </a:pPr>
            <a:r>
              <a:rPr lang="ru-RU" sz="4500" dirty="0" smtClean="0"/>
              <a:t>Кстати, этот метод – спекуляция на защите прав человека – дает определенный эффект</a:t>
            </a:r>
            <a:r>
              <a:rPr lang="ru-RU" sz="4500" dirty="0" smtClean="0"/>
              <a:t>.</a:t>
            </a:r>
          </a:p>
          <a:p>
            <a:pPr>
              <a:lnSpc>
                <a:spcPct val="80000"/>
              </a:lnSpc>
            </a:pPr>
            <a:r>
              <a:rPr lang="ru-RU" sz="4500" dirty="0" smtClean="0"/>
              <a:t>Это </a:t>
            </a:r>
            <a:r>
              <a:rPr lang="ru-RU" sz="4500" dirty="0" smtClean="0"/>
              <a:t>позволяет получать симпатии со стороны международных и общероссийских правозащитных организаций, а также находить сочувствие у оппозиционно настроенных общественно-политических движений, видящих в исламских радикалах “жертв политического режима”. </a:t>
            </a:r>
          </a:p>
          <a:p>
            <a:pPr>
              <a:lnSpc>
                <a:spcPct val="80000"/>
              </a:lnSpc>
            </a:pPr>
            <a:r>
              <a:rPr lang="ru-RU" sz="4500" dirty="0" smtClean="0"/>
              <a:t>Стоит обратить внимание на такой факт, что Ринат Галиуллин и Вадим Насыров ранее уже были осуждены как члены «Хизб ут-Тахрир аль-Ислами», однако после освобождения продолжали свою экстремистскую деятельность, принявшись вербовать новых сторонников, создавать новую ячейку. </a:t>
            </a:r>
          </a:p>
          <a:p>
            <a:pPr>
              <a:lnSpc>
                <a:spcPct val="80000"/>
              </a:lnSpc>
            </a:pPr>
            <a:r>
              <a:rPr lang="ru-RU" sz="4500" dirty="0" smtClean="0"/>
              <a:t>После освобождения из тюрьмы такие исламисты становятся “героями”, “мучениками за веру”, “узниками совести”, в глазах мусульманской молодежи, их авторитет начинает расти.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ru-RU" dirty="0" smtClean="0"/>
              <a:t>2013</a:t>
            </a:r>
            <a:endParaRPr lang="ru-RU" dirty="0"/>
          </a:p>
        </p:txBody>
      </p:sp>
      <p:sp>
        <p:nvSpPr>
          <p:cNvPr id="27651" name="Rectangle 3"/>
          <p:cNvSpPr>
            <a:spLocks noGrp="1" noChangeArrowheads="1"/>
          </p:cNvSpPr>
          <p:nvPr>
            <p:ph type="body" idx="1"/>
          </p:nvPr>
        </p:nvSpPr>
        <p:spPr>
          <a:xfrm>
            <a:off x="179512" y="1556792"/>
            <a:ext cx="8856984" cy="5184575"/>
          </a:xfrm>
        </p:spPr>
        <p:txBody>
          <a:bodyPr>
            <a:noAutofit/>
          </a:bodyPr>
          <a:lstStyle/>
          <a:p>
            <a:pPr>
              <a:lnSpc>
                <a:spcPct val="80000"/>
              </a:lnSpc>
            </a:pPr>
            <a:r>
              <a:rPr lang="ru-RU" sz="2000" b="1" dirty="0" smtClean="0"/>
              <a:t>27 </a:t>
            </a:r>
            <a:r>
              <a:rPr lang="ru-RU" sz="2000" b="1" dirty="0"/>
              <a:t>сентября 2013 </a:t>
            </a:r>
            <a:r>
              <a:rPr lang="ru-RU" sz="2000" dirty="0"/>
              <a:t>г. пятничная молитва прихожан трех мечетей Челябинска была прервана спланированными действиями группы людей, которые с призывом защитить ислам от притеснений осуществили сброс листовок от имени «Хизб ут-Тахрир», после чего скрылись из помещения молельных домов. </a:t>
            </a:r>
            <a:endParaRPr lang="ru-RU" sz="2000" dirty="0" smtClean="0"/>
          </a:p>
          <a:p>
            <a:pPr>
              <a:lnSpc>
                <a:spcPct val="80000"/>
              </a:lnSpc>
            </a:pPr>
            <a:r>
              <a:rPr lang="ru-RU" sz="2000" dirty="0" smtClean="0"/>
              <a:t>В </a:t>
            </a:r>
            <a:r>
              <a:rPr lang="ru-RU" sz="2000" dirty="0"/>
              <a:t>тот же день в нескольких многолюдных местах появились растяжки с текстом: «Ислам запрещен в России. </a:t>
            </a:r>
            <a:r>
              <a:rPr lang="ru-RU" sz="2000" dirty="0" smtClean="0"/>
              <a:t>Но </a:t>
            </a:r>
            <a:r>
              <a:rPr lang="ru-RU" sz="2000" dirty="0"/>
              <a:t>нет бога, кроме Аллаха и Мухаммад его посланник!» и цитатами из Корана. </a:t>
            </a:r>
            <a:endParaRPr lang="ru-RU" sz="2000" dirty="0" smtClean="0"/>
          </a:p>
          <a:p>
            <a:pPr>
              <a:lnSpc>
                <a:spcPct val="80000"/>
              </a:lnSpc>
            </a:pPr>
            <a:r>
              <a:rPr lang="ru-RU" sz="2000" dirty="0" smtClean="0"/>
              <a:t>В </a:t>
            </a:r>
            <a:r>
              <a:rPr lang="ru-RU" sz="2000" dirty="0"/>
              <a:t>центральной части города молодые люди осуществляли одиночные пикеты, они несли в руках плакаты, повествующие о запрете Корана на территории России. </a:t>
            </a:r>
            <a:endParaRPr lang="ru-RU" sz="2000" dirty="0" smtClean="0"/>
          </a:p>
          <a:p>
            <a:pPr>
              <a:lnSpc>
                <a:spcPct val="80000"/>
              </a:lnSpc>
            </a:pPr>
            <a:r>
              <a:rPr lang="ru-RU" sz="2000" dirty="0" smtClean="0"/>
              <a:t>Такие </a:t>
            </a:r>
            <a:r>
              <a:rPr lang="ru-RU" sz="2000" dirty="0"/>
              <a:t>же акции состоялись в Москве и в Тюмени. </a:t>
            </a:r>
            <a:endParaRPr lang="ru-RU" sz="2000" dirty="0" smtClean="0"/>
          </a:p>
          <a:p>
            <a:pPr>
              <a:lnSpc>
                <a:spcPct val="80000"/>
              </a:lnSpc>
            </a:pPr>
            <a:r>
              <a:rPr lang="ru-RU" sz="2000" dirty="0" smtClean="0"/>
              <a:t>Шестеро </a:t>
            </a:r>
            <a:r>
              <a:rPr lang="ru-RU" sz="2000" dirty="0"/>
              <a:t>лиц привлечены к уголовной ответственности. </a:t>
            </a:r>
          </a:p>
          <a:p>
            <a:pPr>
              <a:lnSpc>
                <a:spcPct val="80000"/>
              </a:lnSpc>
            </a:pPr>
            <a:r>
              <a:rPr lang="ru-RU" sz="2000" dirty="0"/>
              <a:t>2 октября 2014 в Челябинске сотрудники областного УФСБ России задержали еще четверых приверженцев «Хизб ут-Тахрир», которые, активно участвовали в незаконной деятельности местной ячейки.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down)">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down)">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down)">
                                      <p:cBhvr>
                                        <p:cTn id="17" dur="500"/>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wipe(down)">
                                      <p:cBhvr>
                                        <p:cTn id="22" dur="500"/>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wipe(down)">
                                      <p:cBhvr>
                                        <p:cTn id="27" dur="500"/>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7651">
                                            <p:txEl>
                                              <p:pRg st="5" end="5"/>
                                            </p:txEl>
                                          </p:spTgt>
                                        </p:tgtEl>
                                        <p:attrNameLst>
                                          <p:attrName>style.visibility</p:attrName>
                                        </p:attrNameLst>
                                      </p:cBhvr>
                                      <p:to>
                                        <p:strVal val="visible"/>
                                      </p:to>
                                    </p:set>
                                    <p:animEffect transition="in" filter="wipe(down)">
                                      <p:cBhvr>
                                        <p:cTn id="32"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ru-RU" dirty="0" smtClean="0"/>
              <a:t>2017 г. </a:t>
            </a:r>
            <a:endParaRPr lang="ru-RU" dirty="0"/>
          </a:p>
        </p:txBody>
      </p:sp>
      <p:sp>
        <p:nvSpPr>
          <p:cNvPr id="30723" name="Rectangle 3"/>
          <p:cNvSpPr>
            <a:spLocks noGrp="1" noChangeArrowheads="1"/>
          </p:cNvSpPr>
          <p:nvPr>
            <p:ph type="body" idx="1"/>
          </p:nvPr>
        </p:nvSpPr>
        <p:spPr>
          <a:xfrm>
            <a:off x="251520" y="1556792"/>
            <a:ext cx="8640960" cy="5112567"/>
          </a:xfrm>
        </p:spPr>
        <p:txBody>
          <a:bodyPr>
            <a:noAutofit/>
          </a:bodyPr>
          <a:lstStyle/>
          <a:p>
            <a:pPr>
              <a:lnSpc>
                <a:spcPct val="80000"/>
              </a:lnSpc>
            </a:pPr>
            <a:r>
              <a:rPr lang="ru-RU" sz="1300" dirty="0"/>
              <a:t>В Челябинской области вступил в силу приговор Кунашакского районного суда в отношении местного жителя Рината Сафина, признанного виновным по части 1 статьи 282 УК РФ — в возбуждении ненависти или вражды</a:t>
            </a:r>
            <a:r>
              <a:rPr lang="ru-RU" sz="1300" dirty="0" smtClean="0"/>
              <a:t>.</a:t>
            </a:r>
          </a:p>
          <a:p>
            <a:pPr>
              <a:lnSpc>
                <a:spcPct val="80000"/>
              </a:lnSpc>
            </a:pPr>
            <a:r>
              <a:rPr lang="ru-RU" sz="1300" dirty="0" smtClean="0"/>
              <a:t>Мужчина </a:t>
            </a:r>
            <a:r>
              <a:rPr lang="ru-RU" sz="1300" dirty="0"/>
              <a:t>с 2012 года распространял запрещенную в России религиозную литературу, причем пытался привлечь на свою сторону официальных мусульман-священнослужителей из Кунашакского района и Челябинска.</a:t>
            </a:r>
          </a:p>
          <a:p>
            <a:pPr>
              <a:lnSpc>
                <a:spcPct val="80000"/>
              </a:lnSpc>
            </a:pPr>
            <a:r>
              <a:rPr lang="ru-RU" sz="1300" dirty="0" smtClean="0"/>
              <a:t>Сафин получил </a:t>
            </a:r>
            <a:r>
              <a:rPr lang="ru-RU" sz="1300" dirty="0"/>
              <a:t>соответствующее религиозное образование в Российском Исламском Университете (Уфа</a:t>
            </a:r>
            <a:r>
              <a:rPr lang="ru-RU" sz="1300" dirty="0" smtClean="0"/>
              <a:t>), но  сформировал </a:t>
            </a:r>
            <a:r>
              <a:rPr lang="ru-RU" sz="1300" dirty="0"/>
              <a:t>собственную систему </a:t>
            </a:r>
            <a:r>
              <a:rPr lang="ru-RU" sz="1300" dirty="0" smtClean="0"/>
              <a:t>ценностей. </a:t>
            </a:r>
          </a:p>
          <a:p>
            <a:pPr>
              <a:lnSpc>
                <a:spcPct val="80000"/>
              </a:lnSpc>
            </a:pPr>
            <a:r>
              <a:rPr lang="ru-RU" sz="1300" dirty="0" smtClean="0"/>
              <a:t>Пропаганду </a:t>
            </a:r>
            <a:r>
              <a:rPr lang="ru-RU" sz="1300" dirty="0"/>
              <a:t>осужденный начал в апреле 2012 года: явился в кабинет имама-хатыба (главный священнослужитель района) кунашакского отделения Регионального духовного управления мусульман Челябинской области и в присутствии трех случайно оказавшихся там же «мирян» устроил проповедь. </a:t>
            </a:r>
            <a:endParaRPr lang="ru-RU" sz="1300" dirty="0" smtClean="0"/>
          </a:p>
          <a:p>
            <a:pPr>
              <a:lnSpc>
                <a:spcPct val="80000"/>
              </a:lnSpc>
            </a:pPr>
            <a:r>
              <a:rPr lang="ru-RU" sz="1300" dirty="0" smtClean="0"/>
              <a:t>Сафин </a:t>
            </a:r>
            <a:r>
              <a:rPr lang="ru-RU" sz="1300" dirty="0"/>
              <a:t>«неоднократно указал на исключительность, превосходство исламской религии, а также неполноценность граждан-представителей иных религиозных конфессий», сообщает пресс-служба райсуда</a:t>
            </a:r>
            <a:r>
              <a:rPr lang="ru-RU" sz="1300" dirty="0" smtClean="0"/>
              <a:t>.</a:t>
            </a:r>
          </a:p>
          <a:p>
            <a:pPr>
              <a:lnSpc>
                <a:spcPct val="80000"/>
              </a:lnSpc>
            </a:pPr>
            <a:r>
              <a:rPr lang="ru-RU" sz="1300" dirty="0" smtClean="0"/>
              <a:t> </a:t>
            </a:r>
            <a:r>
              <a:rPr lang="ru-RU" sz="1300" dirty="0"/>
              <a:t>В доказательство своей правоты обвиняемый передал имаму два тома книги «Пророк Мухаммад — венец рода человеческого» основателя турецкого религиозного объединения «Нурджулар» Фетхуллаха Гюлена. </a:t>
            </a:r>
          </a:p>
          <a:p>
            <a:pPr>
              <a:lnSpc>
                <a:spcPct val="80000"/>
              </a:lnSpc>
            </a:pPr>
            <a:r>
              <a:rPr lang="ru-RU" sz="1300" dirty="0"/>
              <a:t>Деятельность «Нурджулара» еще в 2008 году была признана Верховным судом РФ экстремистской и запрещена на территории России, а книги основоположника Гюлена запрещены. </a:t>
            </a:r>
            <a:endParaRPr lang="ru-RU" sz="1300" dirty="0" smtClean="0"/>
          </a:p>
          <a:p>
            <a:pPr>
              <a:lnSpc>
                <a:spcPct val="80000"/>
              </a:lnSpc>
            </a:pPr>
            <a:r>
              <a:rPr lang="ru-RU" sz="1300" dirty="0" smtClean="0"/>
              <a:t>В </a:t>
            </a:r>
            <a:r>
              <a:rPr lang="ru-RU" sz="1300" dirty="0"/>
              <a:t>частности, «Пророк Мухаммад» был объявлен экстремистской литературой всего за месяц до первого выступления Сафина именно из-за тезисов о превосходстве ислама над другими конфессиями.</a:t>
            </a:r>
          </a:p>
          <a:p>
            <a:pPr>
              <a:lnSpc>
                <a:spcPct val="80000"/>
              </a:lnSpc>
            </a:pPr>
            <a:r>
              <a:rPr lang="ru-RU" sz="1300" dirty="0"/>
              <a:t>Спустя три года, в ноябре 2015 года, Сафин начал агитировать за свои взгляды уже во дворе Соборной белой мечети № 129 в </a:t>
            </a:r>
            <a:r>
              <a:rPr lang="ru-RU" sz="1300" dirty="0" smtClean="0"/>
              <a:t>Челябинске. </a:t>
            </a:r>
          </a:p>
          <a:p>
            <a:pPr>
              <a:lnSpc>
                <a:spcPct val="80000"/>
              </a:lnSpc>
            </a:pPr>
            <a:r>
              <a:rPr lang="ru-RU" sz="1300" dirty="0" smtClean="0"/>
              <a:t>Здесь </a:t>
            </a:r>
            <a:r>
              <a:rPr lang="ru-RU" sz="1300" dirty="0"/>
              <a:t>экстремист устроил диспут с имамом-наибом Рустамом Байрамовым, снова утверждая неполноценность всех граждан, верующих иначе, чем мусульмане. </a:t>
            </a:r>
            <a:endParaRPr lang="ru-RU" sz="1300" dirty="0" smtClean="0"/>
          </a:p>
          <a:p>
            <a:pPr>
              <a:lnSpc>
                <a:spcPct val="80000"/>
              </a:lnSpc>
            </a:pPr>
            <a:r>
              <a:rPr lang="ru-RU" sz="1300" dirty="0" smtClean="0"/>
              <a:t>Еще </a:t>
            </a:r>
            <a:r>
              <a:rPr lang="ru-RU" sz="1300" dirty="0"/>
              <a:t>через месяц Сафин решил продолжить пропаганду в интернете: в конце декабря 2015 года он зашел на личную страницу Байрамова в одной из соцсетей и опубликовал там электронный адрес неустановленного </a:t>
            </a:r>
            <a:r>
              <a:rPr lang="ru-RU" sz="1300" dirty="0" smtClean="0"/>
              <a:t>сайта со ссылкой на экстремистский источник. </a:t>
            </a:r>
          </a:p>
          <a:p>
            <a:pPr>
              <a:lnSpc>
                <a:spcPct val="80000"/>
              </a:lnSpc>
            </a:pPr>
            <a:r>
              <a:rPr lang="ru-RU" sz="1300" dirty="0" smtClean="0"/>
              <a:t>Имам </a:t>
            </a:r>
            <a:r>
              <a:rPr lang="ru-RU" sz="1300" dirty="0"/>
              <a:t>сообщение Сафина удалил, но сколько-то посетителей его страницы успели воспользоваться ссылкой.</a:t>
            </a:r>
          </a:p>
          <a:p>
            <a:pPr>
              <a:lnSpc>
                <a:spcPct val="80000"/>
              </a:lnSpc>
            </a:pPr>
            <a:r>
              <a:rPr lang="ru-RU" sz="1300" dirty="0" smtClean="0"/>
              <a:t>С </a:t>
            </a:r>
            <a:r>
              <a:rPr lang="ru-RU" sz="1300" dirty="0"/>
              <a:t>учетом этого Сафин и получил весьма мягкое наказание: полгода исправительных работ с удержанием 10% заработка. И даже это наказание назначено условно, с испытательным сроком в те же шесть месяцев, в течение которых осужденный должен доказать свое исправление.</a:t>
            </a:r>
          </a:p>
          <a:p>
            <a:pPr>
              <a:lnSpc>
                <a:spcPct val="80000"/>
              </a:lnSpc>
            </a:pPr>
            <a:r>
              <a:rPr lang="ru-RU" sz="1300" dirty="0"/>
              <a:t>Вещественные доказательства по делу — экстремистская литература — уничтожены, приговор вступил в законную силу.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down)">
                                      <p:cBhvr>
                                        <p:cTn id="7" dur="5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down)">
                                      <p:cBhvr>
                                        <p:cTn id="12" dur="500"/>
                                        <p:tgtEl>
                                          <p:spTgt spid="307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down)">
                                      <p:cBhvr>
                                        <p:cTn id="17" dur="500"/>
                                        <p:tgtEl>
                                          <p:spTgt spid="307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723">
                                            <p:txEl>
                                              <p:pRg st="3" end="3"/>
                                            </p:txEl>
                                          </p:spTgt>
                                        </p:tgtEl>
                                        <p:attrNameLst>
                                          <p:attrName>style.visibility</p:attrName>
                                        </p:attrNameLst>
                                      </p:cBhvr>
                                      <p:to>
                                        <p:strVal val="visible"/>
                                      </p:to>
                                    </p:set>
                                    <p:animEffect transition="in" filter="wipe(down)">
                                      <p:cBhvr>
                                        <p:cTn id="22" dur="500"/>
                                        <p:tgtEl>
                                          <p:spTgt spid="307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0723">
                                            <p:txEl>
                                              <p:pRg st="4" end="4"/>
                                            </p:txEl>
                                          </p:spTgt>
                                        </p:tgtEl>
                                        <p:attrNameLst>
                                          <p:attrName>style.visibility</p:attrName>
                                        </p:attrNameLst>
                                      </p:cBhvr>
                                      <p:to>
                                        <p:strVal val="visible"/>
                                      </p:to>
                                    </p:set>
                                    <p:animEffect transition="in" filter="wipe(down)">
                                      <p:cBhvr>
                                        <p:cTn id="27" dur="500"/>
                                        <p:tgtEl>
                                          <p:spTgt spid="307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723">
                                            <p:txEl>
                                              <p:pRg st="5" end="5"/>
                                            </p:txEl>
                                          </p:spTgt>
                                        </p:tgtEl>
                                        <p:attrNameLst>
                                          <p:attrName>style.visibility</p:attrName>
                                        </p:attrNameLst>
                                      </p:cBhvr>
                                      <p:to>
                                        <p:strVal val="visible"/>
                                      </p:to>
                                    </p:set>
                                    <p:animEffect transition="in" filter="wipe(down)">
                                      <p:cBhvr>
                                        <p:cTn id="32" dur="500"/>
                                        <p:tgtEl>
                                          <p:spTgt spid="3072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0723">
                                            <p:txEl>
                                              <p:pRg st="6" end="6"/>
                                            </p:txEl>
                                          </p:spTgt>
                                        </p:tgtEl>
                                        <p:attrNameLst>
                                          <p:attrName>style.visibility</p:attrName>
                                        </p:attrNameLst>
                                      </p:cBhvr>
                                      <p:to>
                                        <p:strVal val="visible"/>
                                      </p:to>
                                    </p:set>
                                    <p:animEffect transition="in" filter="wipe(down)">
                                      <p:cBhvr>
                                        <p:cTn id="37" dur="500"/>
                                        <p:tgtEl>
                                          <p:spTgt spid="3072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0723">
                                            <p:txEl>
                                              <p:pRg st="7" end="7"/>
                                            </p:txEl>
                                          </p:spTgt>
                                        </p:tgtEl>
                                        <p:attrNameLst>
                                          <p:attrName>style.visibility</p:attrName>
                                        </p:attrNameLst>
                                      </p:cBhvr>
                                      <p:to>
                                        <p:strVal val="visible"/>
                                      </p:to>
                                    </p:set>
                                    <p:animEffect transition="in" filter="wipe(down)">
                                      <p:cBhvr>
                                        <p:cTn id="42" dur="500"/>
                                        <p:tgtEl>
                                          <p:spTgt spid="3072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0723">
                                            <p:txEl>
                                              <p:pRg st="8" end="8"/>
                                            </p:txEl>
                                          </p:spTgt>
                                        </p:tgtEl>
                                        <p:attrNameLst>
                                          <p:attrName>style.visibility</p:attrName>
                                        </p:attrNameLst>
                                      </p:cBhvr>
                                      <p:to>
                                        <p:strVal val="visible"/>
                                      </p:to>
                                    </p:set>
                                    <p:animEffect transition="in" filter="wipe(down)">
                                      <p:cBhvr>
                                        <p:cTn id="47" dur="500"/>
                                        <p:tgtEl>
                                          <p:spTgt spid="3072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0723">
                                            <p:txEl>
                                              <p:pRg st="9" end="9"/>
                                            </p:txEl>
                                          </p:spTgt>
                                        </p:tgtEl>
                                        <p:attrNameLst>
                                          <p:attrName>style.visibility</p:attrName>
                                        </p:attrNameLst>
                                      </p:cBhvr>
                                      <p:to>
                                        <p:strVal val="visible"/>
                                      </p:to>
                                    </p:set>
                                    <p:animEffect transition="in" filter="wipe(down)">
                                      <p:cBhvr>
                                        <p:cTn id="52" dur="500"/>
                                        <p:tgtEl>
                                          <p:spTgt spid="3072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723">
                                            <p:txEl>
                                              <p:pRg st="10" end="10"/>
                                            </p:txEl>
                                          </p:spTgt>
                                        </p:tgtEl>
                                        <p:attrNameLst>
                                          <p:attrName>style.visibility</p:attrName>
                                        </p:attrNameLst>
                                      </p:cBhvr>
                                      <p:to>
                                        <p:strVal val="visible"/>
                                      </p:to>
                                    </p:set>
                                    <p:animEffect transition="in" filter="wipe(down)">
                                      <p:cBhvr>
                                        <p:cTn id="57" dur="500"/>
                                        <p:tgtEl>
                                          <p:spTgt spid="3072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0723">
                                            <p:txEl>
                                              <p:pRg st="11" end="11"/>
                                            </p:txEl>
                                          </p:spTgt>
                                        </p:tgtEl>
                                        <p:attrNameLst>
                                          <p:attrName>style.visibility</p:attrName>
                                        </p:attrNameLst>
                                      </p:cBhvr>
                                      <p:to>
                                        <p:strVal val="visible"/>
                                      </p:to>
                                    </p:set>
                                    <p:animEffect transition="in" filter="wipe(down)">
                                      <p:cBhvr>
                                        <p:cTn id="62" dur="500"/>
                                        <p:tgtEl>
                                          <p:spTgt spid="3072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0723">
                                            <p:txEl>
                                              <p:pRg st="12" end="12"/>
                                            </p:txEl>
                                          </p:spTgt>
                                        </p:tgtEl>
                                        <p:attrNameLst>
                                          <p:attrName>style.visibility</p:attrName>
                                        </p:attrNameLst>
                                      </p:cBhvr>
                                      <p:to>
                                        <p:strVal val="visible"/>
                                      </p:to>
                                    </p:set>
                                    <p:animEffect transition="in" filter="wipe(down)">
                                      <p:cBhvr>
                                        <p:cTn id="67" dur="500"/>
                                        <p:tgtEl>
                                          <p:spTgt spid="3072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30723">
                                            <p:txEl>
                                              <p:pRg st="13" end="13"/>
                                            </p:txEl>
                                          </p:spTgt>
                                        </p:tgtEl>
                                        <p:attrNameLst>
                                          <p:attrName>style.visibility</p:attrName>
                                        </p:attrNameLst>
                                      </p:cBhvr>
                                      <p:to>
                                        <p:strVal val="visible"/>
                                      </p:to>
                                    </p:set>
                                    <p:animEffect transition="in" filter="wipe(down)">
                                      <p:cBhvr>
                                        <p:cTn id="72" dur="500"/>
                                        <p:tgtEl>
                                          <p:spTgt spid="3072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ctr"/>
            <a:r>
              <a:rPr lang="ru-RU"/>
              <a:t>ИГИЛ в Челябинской области </a:t>
            </a:r>
          </a:p>
        </p:txBody>
      </p:sp>
      <p:sp>
        <p:nvSpPr>
          <p:cNvPr id="29699" name="Rectangle 3"/>
          <p:cNvSpPr>
            <a:spLocks noGrp="1" noChangeArrowheads="1"/>
          </p:cNvSpPr>
          <p:nvPr>
            <p:ph type="body" idx="1"/>
          </p:nvPr>
        </p:nvSpPr>
        <p:spPr>
          <a:xfrm>
            <a:off x="251520" y="1556792"/>
            <a:ext cx="8640960" cy="5040559"/>
          </a:xfrm>
        </p:spPr>
        <p:txBody>
          <a:bodyPr>
            <a:noAutofit/>
          </a:bodyPr>
          <a:lstStyle/>
          <a:p>
            <a:pPr>
              <a:lnSpc>
                <a:spcPct val="80000"/>
              </a:lnSpc>
            </a:pPr>
            <a:r>
              <a:rPr lang="ru-RU" sz="2400" dirty="0"/>
              <a:t>По данным прокуратуры, Челябинской области за 2015 год возбуждено десять уголовных дел по фактам терроризма, из них пять – по случаям участия южноуральцев в сирийском конфликте на стороне ИГИЛ. </a:t>
            </a:r>
          </a:p>
          <a:p>
            <a:pPr>
              <a:lnSpc>
                <a:spcPct val="80000"/>
              </a:lnSpc>
            </a:pPr>
            <a:r>
              <a:rPr lang="ru-RU" sz="2400" dirty="0" smtClean="0"/>
              <a:t>Один </a:t>
            </a:r>
            <a:r>
              <a:rPr lang="ru-RU" sz="2400" dirty="0"/>
              <a:t>человек, которого завербовали и который там побывал, вернулся через Казахстан и очень просил принять его назад, в Россию. </a:t>
            </a:r>
            <a:endParaRPr lang="ru-RU" sz="2400" dirty="0" smtClean="0"/>
          </a:p>
          <a:p>
            <a:pPr>
              <a:lnSpc>
                <a:spcPct val="80000"/>
              </a:lnSpc>
            </a:pPr>
            <a:r>
              <a:rPr lang="ru-RU" sz="2400" dirty="0" smtClean="0"/>
              <a:t>По </a:t>
            </a:r>
            <a:r>
              <a:rPr lang="ru-RU" sz="2400" dirty="0"/>
              <a:t>оставшимся четверым дела возбуждены, они продолжают воевать, следственные действия проводятся. </a:t>
            </a:r>
          </a:p>
          <a:p>
            <a:pPr>
              <a:lnSpc>
                <a:spcPct val="80000"/>
              </a:lnSpc>
            </a:pPr>
            <a:r>
              <a:rPr lang="ru-RU" sz="2400" dirty="0"/>
              <a:t>В январе </a:t>
            </a:r>
            <a:r>
              <a:rPr lang="ru-RU" sz="2400" dirty="0" smtClean="0"/>
              <a:t>сотрудники ФСБ задержали </a:t>
            </a:r>
            <a:r>
              <a:rPr lang="ru-RU" sz="2400" dirty="0"/>
              <a:t>в Усть-Катаве членов межэтнической группы горожан, придерживающихся идеологии радикального ислама. </a:t>
            </a:r>
            <a:endParaRPr lang="ru-RU" sz="2400" dirty="0" smtClean="0"/>
          </a:p>
          <a:p>
            <a:pPr>
              <a:lnSpc>
                <a:spcPct val="80000"/>
              </a:lnSpc>
            </a:pPr>
            <a:r>
              <a:rPr lang="ru-RU" sz="2400" dirty="0" smtClean="0"/>
              <a:t>Около </a:t>
            </a:r>
            <a:r>
              <a:rPr lang="ru-RU" sz="2400" dirty="0"/>
              <a:t>20 из книг внесены в список экстремистских материалов. </a:t>
            </a:r>
            <a:endParaRPr lang="ru-RU" sz="2400" dirty="0" smtClean="0"/>
          </a:p>
          <a:p>
            <a:pPr>
              <a:lnSpc>
                <a:spcPct val="80000"/>
              </a:lnSpc>
            </a:pPr>
            <a:r>
              <a:rPr lang="ru-RU" sz="2400" dirty="0" smtClean="0"/>
              <a:t>У </a:t>
            </a:r>
            <a:r>
              <a:rPr lang="ru-RU" sz="2400" dirty="0"/>
              <a:t>неформального лидера общины, ранее судимого за убийство, нашли компоненты, с помощью которых можно изготовить взрывчатое вещество в кустарных условиях.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down)">
                                      <p:cBhvr>
                                        <p:cTn id="7" dur="5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down)">
                                      <p:cBhvr>
                                        <p:cTn id="12" dur="500"/>
                                        <p:tgtEl>
                                          <p:spTgt spid="296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animEffect transition="in" filter="wipe(down)">
                                      <p:cBhvr>
                                        <p:cTn id="17" dur="500"/>
                                        <p:tgtEl>
                                          <p:spTgt spid="296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699">
                                            <p:txEl>
                                              <p:pRg st="3" end="3"/>
                                            </p:txEl>
                                          </p:spTgt>
                                        </p:tgtEl>
                                        <p:attrNameLst>
                                          <p:attrName>style.visibility</p:attrName>
                                        </p:attrNameLst>
                                      </p:cBhvr>
                                      <p:to>
                                        <p:strVal val="visible"/>
                                      </p:to>
                                    </p:set>
                                    <p:animEffect transition="in" filter="wipe(down)">
                                      <p:cBhvr>
                                        <p:cTn id="22" dur="500"/>
                                        <p:tgtEl>
                                          <p:spTgt spid="296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699">
                                            <p:txEl>
                                              <p:pRg st="4" end="4"/>
                                            </p:txEl>
                                          </p:spTgt>
                                        </p:tgtEl>
                                        <p:attrNameLst>
                                          <p:attrName>style.visibility</p:attrName>
                                        </p:attrNameLst>
                                      </p:cBhvr>
                                      <p:to>
                                        <p:strVal val="visible"/>
                                      </p:to>
                                    </p:set>
                                    <p:animEffect transition="in" filter="wipe(down)">
                                      <p:cBhvr>
                                        <p:cTn id="27" dur="500"/>
                                        <p:tgtEl>
                                          <p:spTgt spid="296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699">
                                            <p:txEl>
                                              <p:pRg st="5" end="5"/>
                                            </p:txEl>
                                          </p:spTgt>
                                        </p:tgtEl>
                                        <p:attrNameLst>
                                          <p:attrName>style.visibility</p:attrName>
                                        </p:attrNameLst>
                                      </p:cBhvr>
                                      <p:to>
                                        <p:strVal val="visible"/>
                                      </p:to>
                                    </p:set>
                                    <p:animEffect transition="in" filter="wipe(down)">
                                      <p:cBhvr>
                                        <p:cTn id="32" dur="5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dirty="0" smtClean="0"/>
              <a:t>В ноябре 2014 года было заведено уголовное дело в отношении 23-летнего жителя Челябинска Темрхана Тлеугабилова, который в 2013-2014 гг. собирал на частных квартирах мусульман, агитируя их поехать воевать в Сирию на стороне </a:t>
            </a:r>
            <a:r>
              <a:rPr lang="ru-RU" dirty="0" smtClean="0"/>
              <a:t>боевиков. </a:t>
            </a:r>
          </a:p>
          <a:p>
            <a:r>
              <a:rPr lang="ru-RU" dirty="0" smtClean="0"/>
              <a:t>Тлеугабилову </a:t>
            </a:r>
            <a:r>
              <a:rPr lang="ru-RU" dirty="0" smtClean="0"/>
              <a:t>вменяют обвинения по целому клубку эпизодов: ч.1 ст.205.1УК РФ(“Содействие террористической деятельности”), ч.1 ст.205.2 (“Публичные призывы косуществлению террористической деятельности”), ч.1 ст.205.4 (“Создание террористического сообщества”), ч.1 ст.280 (“Публичные призывы косуществлению экстремистской деятельности”), ч.1 ст.282 (“Возбуждение ненависти либо вражды”), ч.1 ст.282.1УК РФ(“Создание экстремистского сообщества</a:t>
            </a:r>
            <a:r>
              <a:rPr lang="ru-RU" dirty="0" smtClean="0"/>
              <a:t>”).</a:t>
            </a:r>
          </a:p>
          <a:p>
            <a:r>
              <a:rPr lang="ru-RU" dirty="0" smtClean="0"/>
              <a:t> </a:t>
            </a:r>
            <a:r>
              <a:rPr lang="ru-RU" dirty="0" smtClean="0"/>
              <a:t>Сейчас началась вторая попытка в суде рассмотреть это громкое </a:t>
            </a:r>
            <a:r>
              <a:rPr lang="ru-RU" dirty="0" smtClean="0"/>
              <a:t>дело. </a:t>
            </a:r>
            <a:endParaRPr lang="ru-RU" dirty="0" smtClean="0"/>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2015 -2016</a:t>
            </a:r>
            <a:endParaRPr lang="ru-RU" dirty="0"/>
          </a:p>
        </p:txBody>
      </p:sp>
      <p:sp>
        <p:nvSpPr>
          <p:cNvPr id="3" name="Содержимое 2"/>
          <p:cNvSpPr>
            <a:spLocks noGrp="1"/>
          </p:cNvSpPr>
          <p:nvPr>
            <p:ph idx="1"/>
          </p:nvPr>
        </p:nvSpPr>
        <p:spPr>
          <a:xfrm>
            <a:off x="251520" y="1556792"/>
            <a:ext cx="8712968" cy="5040560"/>
          </a:xfrm>
        </p:spPr>
        <p:txBody>
          <a:bodyPr>
            <a:normAutofit fontScale="47500" lnSpcReduction="20000"/>
          </a:bodyPr>
          <a:lstStyle/>
          <a:p>
            <a:r>
              <a:rPr lang="ru-RU" dirty="0" smtClean="0"/>
              <a:t>Т</a:t>
            </a:r>
            <a:r>
              <a:rPr lang="ru-RU" sz="3400" dirty="0" smtClean="0"/>
              <a:t>ак, в 2015 году получила известность история с 28-летним “русским мусульманином” Семеном Михайловичем Нагибиным (“Салим”), который выехал из Челябинска в Таджикистан, чтобы оттуда перебраться в Афганистан. </a:t>
            </a:r>
            <a:endParaRPr lang="ru-RU" sz="3400" dirty="0" smtClean="0"/>
          </a:p>
          <a:p>
            <a:r>
              <a:rPr lang="ru-RU" sz="3400" dirty="0" smtClean="0"/>
              <a:t>На </a:t>
            </a:r>
            <a:r>
              <a:rPr lang="ru-RU" sz="3400" dirty="0" smtClean="0"/>
              <a:t>милицейском блокпосту в Пянджском районе Таджикистана он показался подозрительным для сотрудников правоохранительных органов, те решили уточнить кто он такой, а Нагибин посчитал, что его сейчас арестуют, поэтому сам напал на одного из милиционеров с ножом. </a:t>
            </a:r>
            <a:endParaRPr lang="ru-RU" sz="3400" dirty="0" smtClean="0"/>
          </a:p>
          <a:p>
            <a:r>
              <a:rPr lang="ru-RU" sz="3400" dirty="0" smtClean="0"/>
              <a:t>Силовики </a:t>
            </a:r>
            <a:r>
              <a:rPr lang="ru-RU" sz="3400" dirty="0" smtClean="0"/>
              <a:t>открыли огонь, ранив в ногу Нагибина, после чего его доставили в местную больницу. </a:t>
            </a:r>
            <a:endParaRPr lang="ru-RU" sz="3400" dirty="0" smtClean="0"/>
          </a:p>
          <a:p>
            <a:r>
              <a:rPr lang="ru-RU" sz="3400" dirty="0" smtClean="0"/>
              <a:t>Там </a:t>
            </a:r>
            <a:r>
              <a:rPr lang="ru-RU" sz="3400" dirty="0" smtClean="0"/>
              <a:t>при допросе Нагибин и рассказал о своих планах. </a:t>
            </a:r>
            <a:endParaRPr lang="ru-RU" sz="3400" dirty="0" smtClean="0"/>
          </a:p>
          <a:p>
            <a:r>
              <a:rPr lang="ru-RU" sz="3400" dirty="0" smtClean="0"/>
              <a:t>Впрочем</a:t>
            </a:r>
            <a:r>
              <a:rPr lang="ru-RU" sz="3400" dirty="0" smtClean="0"/>
              <a:t>, неудавшемуся джихадисту удалось сбежать из больницы, предварительно сняв с себя наручники и завладев пистолетом охранявшего его милиционера. </a:t>
            </a:r>
            <a:endParaRPr lang="ru-RU" sz="3400" dirty="0" smtClean="0"/>
          </a:p>
          <a:p>
            <a:r>
              <a:rPr lang="ru-RU" sz="3400" dirty="0" smtClean="0"/>
              <a:t>Вскоре </a:t>
            </a:r>
            <a:r>
              <a:rPr lang="ru-RU" sz="3400" dirty="0" smtClean="0"/>
              <a:t>его окружили, он попытался оказать вооруженное сопротивление, но был убит при </a:t>
            </a:r>
            <a:r>
              <a:rPr lang="ru-RU" sz="3400" dirty="0" smtClean="0"/>
              <a:t>задержании. </a:t>
            </a:r>
          </a:p>
          <a:p>
            <a:r>
              <a:rPr lang="ru-RU" sz="3400" dirty="0" smtClean="0"/>
              <a:t>14 </a:t>
            </a:r>
            <a:r>
              <a:rPr lang="ru-RU" sz="3400" dirty="0" smtClean="0"/>
              <a:t>июля 2016 года в прессе появилась информация о том, что челябинец Вадим Кенжибаев, 32 лет, заключен под стражу по решению Центрального районного суда. </a:t>
            </a:r>
            <a:endParaRPr lang="ru-RU" sz="3400" dirty="0" smtClean="0"/>
          </a:p>
          <a:p>
            <a:r>
              <a:rPr lang="ru-RU" sz="3400" dirty="0" smtClean="0"/>
              <a:t>Мужчина </a:t>
            </a:r>
            <a:r>
              <a:rPr lang="ru-RU" sz="3400" dirty="0" smtClean="0"/>
              <a:t>обвиняется в участии незаконного формирования банды на территории иностранного государства (часть 2 статья 208 УК РФ). </a:t>
            </a:r>
            <a:endParaRPr lang="ru-RU" sz="3400" dirty="0" smtClean="0"/>
          </a:p>
          <a:p>
            <a:r>
              <a:rPr lang="ru-RU" sz="3400" dirty="0" smtClean="0"/>
              <a:t>Челябинец </a:t>
            </a:r>
            <a:r>
              <a:rPr lang="ru-RU" sz="3400" dirty="0" smtClean="0"/>
              <a:t>покинул Российскую Федерацию ещё в 2013 году, в мае 2016-го был объявлен в </a:t>
            </a:r>
            <a:r>
              <a:rPr lang="ru-RU" sz="3400" dirty="0" smtClean="0"/>
              <a:t>розыск. </a:t>
            </a:r>
          </a:p>
          <a:p>
            <a:r>
              <a:rPr lang="ru-RU" sz="3400" dirty="0" smtClean="0"/>
              <a:t>Также </a:t>
            </a:r>
            <a:r>
              <a:rPr lang="ru-RU" sz="3400" dirty="0" smtClean="0"/>
              <a:t>сообщалось, что в 2015 году по статье 208 Уголовного кодекса РФ (“Организация незаконного вооруженного формирования или участие в нем”) были возбуждены уголовные дела на пятерых жителей Челябинска. </a:t>
            </a:r>
            <a:endParaRPr lang="ru-RU" sz="3400" dirty="0" smtClean="0"/>
          </a:p>
          <a:p>
            <a:r>
              <a:rPr lang="ru-RU" sz="3400" dirty="0" smtClean="0"/>
              <a:t>Одно </a:t>
            </a:r>
            <a:r>
              <a:rPr lang="ru-RU" sz="3400" dirty="0" smtClean="0"/>
              <a:t>из дел было закрыто: боевик признался, что поддался вербовке, но хочет вернуться в Россию. Остальные объявлены в международный розыск </a:t>
            </a:r>
            <a:r>
              <a:rPr lang="ru-RU" sz="3400" dirty="0" smtClean="0"/>
              <a:t>.</a:t>
            </a:r>
            <a:endParaRPr lang="ru-RU"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23528" y="1484784"/>
            <a:ext cx="8496944" cy="5040559"/>
          </a:xfrm>
        </p:spPr>
        <p:txBody>
          <a:bodyPr>
            <a:normAutofit fontScale="62500" lnSpcReduction="20000"/>
          </a:bodyPr>
          <a:lstStyle/>
          <a:p>
            <a:r>
              <a:rPr lang="ru-RU" dirty="0" smtClean="0"/>
              <a:t>В августе 2016 года на территории сразу трех регионах Уральского федерального округа (в Свердловской, Челябинской и Тюменской областях) произошли аресты членов ячеек интернет-сообщества “Рохнамо ба суи давлати исломи” (в переводе с таджикского языка: “Путеводитель в исламское государство”).</a:t>
            </a:r>
          </a:p>
          <a:p>
            <a:r>
              <a:rPr lang="ru-RU" dirty="0" smtClean="0"/>
              <a:t>Оно  занималось вербовкой людей в ряды ИГИЛ. </a:t>
            </a:r>
          </a:p>
          <a:p>
            <a:r>
              <a:rPr lang="ru-RU" dirty="0" smtClean="0"/>
              <a:t>Было проведено 27 обысков, в ходе которых изъяты видеоматериалы и литература экстремистского содержания, банковские карты и арсенал оружия и боеприпасов (три пистолета, четыре гранаты, 500 грамм пластита, 5 тротиловых шашек и электродетонаторы к ним). </a:t>
            </a:r>
          </a:p>
          <a:p>
            <a:r>
              <a:rPr lang="ru-RU" dirty="0" smtClean="0"/>
              <a:t>Арестованы лидер ячейки и три ее члена, которым предъявлено обвинение в организации экстремистского сообщества. </a:t>
            </a:r>
          </a:p>
          <a:p>
            <a:r>
              <a:rPr lang="ru-RU" dirty="0" smtClean="0"/>
              <a:t>В интернет-сообществе состоит до 100 тысяч подписчиков, а модерация в нем велась через шифрование разными членами группы . </a:t>
            </a:r>
          </a:p>
          <a:p>
            <a:r>
              <a:rPr lang="ru-RU" dirty="0" smtClean="0"/>
              <a:t>Цель этой деятельности – склонить подписчиков сообщества к участию в “джихаде” в Сирии. </a:t>
            </a:r>
          </a:p>
          <a:p>
            <a:r>
              <a:rPr lang="ru-RU" dirty="0" smtClean="0"/>
              <a:t>Примечательно, что интернет-сообщество вело пропаганду на таджикском языке и рассчитано было именно на представителей таджикской национальности, и то, что его модераторы-вербовщики находились в России.</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79512" y="1556792"/>
            <a:ext cx="8856984" cy="5040559"/>
          </a:xfrm>
        </p:spPr>
        <p:txBody>
          <a:bodyPr>
            <a:normAutofit fontScale="62500" lnSpcReduction="20000"/>
          </a:bodyPr>
          <a:lstStyle/>
          <a:p>
            <a:r>
              <a:rPr lang="ru-RU" dirty="0" smtClean="0"/>
              <a:t>В сентябре 2016 года в Магнитогорске Орджоникидзевский районный суд приговорил 43-летнего Абдулвасита Умарова к 4 годам лишения свободы в колонии общего режима и 1 году ограничения свободы с запретом менять место жительство. </a:t>
            </a:r>
          </a:p>
          <a:p>
            <a:r>
              <a:rPr lang="ru-RU" dirty="0" smtClean="0"/>
              <a:t>Как стало известно следователям, житель Магнитогорска с апреля по июнь 2015 года был на территории Сирии, где находился в рядах бандформирования “Катиба имама Бухари”. </a:t>
            </a:r>
          </a:p>
          <a:p>
            <a:r>
              <a:rPr lang="ru-RU" dirty="0" smtClean="0"/>
              <a:t>Пройдя боевую подготовку, Умаров нес караульную службу на подконтрольных боевикам территориях, занимался вопросами снабжения боевиков обмундированием, питанием и медикаментами. </a:t>
            </a:r>
          </a:p>
          <a:p>
            <a:r>
              <a:rPr lang="ru-RU" dirty="0" smtClean="0"/>
              <a:t>Затем он покинул территорию Сирии и вернулся обратно домой в Магнитогорск, где и был арестован. </a:t>
            </a:r>
          </a:p>
          <a:p>
            <a:r>
              <a:rPr lang="ru-RU" dirty="0" smtClean="0"/>
              <a:t>В отношении него было заведено уголовное дело по части 2 статьи 208 Уголовного кодекса РФ (“Участие в вооруженном формировании, не предусмотренном федеральным законом, а также участие на территории иностранного государства в вооруженном формировании”).</a:t>
            </a:r>
          </a:p>
          <a:p>
            <a:r>
              <a:rPr lang="ru-RU" dirty="0" smtClean="0"/>
              <a:t>Сам Умаров в своем участии в рядах боевиков сознался и раскаялся.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556793"/>
            <a:ext cx="8229600" cy="4844008"/>
          </a:xfrm>
        </p:spPr>
        <p:txBody>
          <a:bodyPr>
            <a:normAutofit fontScale="62500" lnSpcReduction="20000"/>
          </a:bodyPr>
          <a:lstStyle/>
          <a:p>
            <a:r>
              <a:rPr lang="ru-RU" dirty="0" smtClean="0"/>
              <a:t>Случаи, когда мигранты из Центральной Азии приезжают в Россию, в том числе и на территорию Урала, откуда затем уезжают на “джихад” в Сирию, уже не редки.</a:t>
            </a:r>
          </a:p>
          <a:p>
            <a:r>
              <a:rPr lang="ru-RU" dirty="0" smtClean="0"/>
              <a:t>В этой связи весьма примечательна историяДильшода Курбонова, уроженца одного из кишлаков под Кулябом (Таджикистан). </a:t>
            </a:r>
          </a:p>
          <a:p>
            <a:r>
              <a:rPr lang="ru-RU" dirty="0" smtClean="0"/>
              <a:t>Как и многие его односельчане, Курбонов ездил на заработки в Россию: в Челябинске он завел себе русскую жену, с которой состоял в религиозном браке, она родила ему двоих детей. </a:t>
            </a:r>
          </a:p>
          <a:p>
            <a:r>
              <a:rPr lang="ru-RU" dirty="0" smtClean="0"/>
              <a:t>Периодически он приезжал на родину в Таджикистан, навещал родителей и своего младшего брата, который тоже с 14 лет ездит на заработки в Россию.</a:t>
            </a:r>
          </a:p>
          <a:p>
            <a:r>
              <a:rPr lang="ru-RU" dirty="0" smtClean="0"/>
              <a:t>И вот неожиданно Курбонов пропадает, и где-то через месяц выходит на связь со своей женой по скайпу, которой сообщил, что он уже в Сирии на “джихаде”. </a:t>
            </a:r>
          </a:p>
          <a:p>
            <a:r>
              <a:rPr lang="ru-RU" dirty="0" smtClean="0"/>
              <a:t>После этого на связь не выходил, по мнению правоохранительных органов Таджикистана, он уже погиб, хотя родные не верят в это. </a:t>
            </a:r>
          </a:p>
          <a:p>
            <a:pPr>
              <a:buNone/>
            </a:pP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algn="ctr" eaLnBrk="1" hangingPunct="1"/>
            <a:r>
              <a:rPr lang="ru-RU" altLang="ru-RU" sz="4000" b="1" dirty="0" smtClean="0"/>
              <a:t>Факторы риска: </a:t>
            </a:r>
          </a:p>
        </p:txBody>
      </p:sp>
      <p:sp>
        <p:nvSpPr>
          <p:cNvPr id="22531" name="Rectangle 3"/>
          <p:cNvSpPr>
            <a:spLocks noGrp="1" noChangeArrowheads="1"/>
          </p:cNvSpPr>
          <p:nvPr>
            <p:ph type="body" idx="1"/>
          </p:nvPr>
        </p:nvSpPr>
        <p:spPr>
          <a:xfrm>
            <a:off x="228600" y="1628800"/>
            <a:ext cx="8735888" cy="5040560"/>
          </a:xfrm>
        </p:spPr>
        <p:txBody>
          <a:bodyPr>
            <a:noAutofit/>
          </a:bodyPr>
          <a:lstStyle/>
          <a:p>
            <a:pPr eaLnBrk="1" hangingPunct="1">
              <a:lnSpc>
                <a:spcPct val="80000"/>
              </a:lnSpc>
            </a:pPr>
            <a:r>
              <a:rPr lang="ru-RU" altLang="ru-RU" sz="2400" dirty="0" smtClean="0"/>
              <a:t>Многонациональность и поликонфессиональность государства (национальный и религиозный факторы тесно переплетены друг с другом). </a:t>
            </a:r>
          </a:p>
          <a:p>
            <a:pPr eaLnBrk="1" hangingPunct="1">
              <a:lnSpc>
                <a:spcPct val="80000"/>
              </a:lnSpc>
            </a:pPr>
            <a:r>
              <a:rPr lang="ru-RU" altLang="ru-RU" sz="2400" dirty="0" smtClean="0"/>
              <a:t>Риск подобных конфликтов высок там, где национальные и религиозные противоречия исторически обусловлены. </a:t>
            </a:r>
          </a:p>
          <a:p>
            <a:pPr eaLnBrk="1" hangingPunct="1">
              <a:lnSpc>
                <a:spcPct val="80000"/>
              </a:lnSpc>
            </a:pPr>
            <a:r>
              <a:rPr lang="ru-RU" altLang="ru-RU" sz="2400" dirty="0" smtClean="0"/>
              <a:t>Речь идет о сложной и неоднозначной истории заселения территории государства разными народами.</a:t>
            </a:r>
          </a:p>
          <a:p>
            <a:pPr eaLnBrk="1" hangingPunct="1">
              <a:lnSpc>
                <a:spcPct val="80000"/>
              </a:lnSpc>
            </a:pPr>
            <a:r>
              <a:rPr lang="ru-RU" altLang="ru-RU" sz="2400" dirty="0" smtClean="0"/>
              <a:t>О переходе данной территории на протяжении истории под юрисдикцию разных государств. </a:t>
            </a:r>
          </a:p>
          <a:p>
            <a:pPr eaLnBrk="1" hangingPunct="1">
              <a:lnSpc>
                <a:spcPct val="80000"/>
              </a:lnSpc>
            </a:pPr>
            <a:r>
              <a:rPr lang="ru-RU" altLang="ru-RU" sz="2400" dirty="0" smtClean="0"/>
              <a:t>Наиболее повержены конфликтам те государства, которые обладают выгодным геополитическим положением. </a:t>
            </a:r>
          </a:p>
          <a:p>
            <a:pPr eaLnBrk="1" hangingPunct="1">
              <a:lnSpc>
                <a:spcPct val="80000"/>
              </a:lnSpc>
            </a:pPr>
            <a:r>
              <a:rPr lang="ru-RU" altLang="ru-RU" sz="2400" dirty="0" smtClean="0"/>
              <a:t>Расшатывание внутриполитической ситуации позволяет внешним силам дестабилизировать стратегически важный регион и использовать эту ситуацию в своих интересах. </a:t>
            </a:r>
          </a:p>
          <a:p>
            <a:pPr eaLnBrk="1" hangingPunct="1">
              <a:lnSpc>
                <a:spcPct val="80000"/>
              </a:lnSpc>
            </a:pPr>
            <a:r>
              <a:rPr lang="ru-RU" altLang="ru-RU" sz="2400" dirty="0" smtClean="0"/>
              <a:t>Внутренней причиной возникновения конфликтов является борьба за экономическое и политическое влияние.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wipe(down)">
                                      <p:cBhvr>
                                        <p:cTn id="7" dur="500"/>
                                        <p:tgtEl>
                                          <p:spTgt spid="22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1">
                                            <p:txEl>
                                              <p:pRg st="1" end="1"/>
                                            </p:txEl>
                                          </p:spTgt>
                                        </p:tgtEl>
                                        <p:attrNameLst>
                                          <p:attrName>style.visibility</p:attrName>
                                        </p:attrNameLst>
                                      </p:cBhvr>
                                      <p:to>
                                        <p:strVal val="visible"/>
                                      </p:to>
                                    </p:set>
                                    <p:animEffect transition="in" filter="wipe(down)">
                                      <p:cBhvr>
                                        <p:cTn id="12" dur="500"/>
                                        <p:tgtEl>
                                          <p:spTgt spid="22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wipe(down)">
                                      <p:cBhvr>
                                        <p:cTn id="17" dur="500"/>
                                        <p:tgtEl>
                                          <p:spTgt spid="22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531">
                                            <p:txEl>
                                              <p:pRg st="3" end="3"/>
                                            </p:txEl>
                                          </p:spTgt>
                                        </p:tgtEl>
                                        <p:attrNameLst>
                                          <p:attrName>style.visibility</p:attrName>
                                        </p:attrNameLst>
                                      </p:cBhvr>
                                      <p:to>
                                        <p:strVal val="visible"/>
                                      </p:to>
                                    </p:set>
                                    <p:animEffect transition="in" filter="wipe(down)">
                                      <p:cBhvr>
                                        <p:cTn id="22" dur="500"/>
                                        <p:tgtEl>
                                          <p:spTgt spid="22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animEffect transition="in" filter="wipe(down)">
                                      <p:cBhvr>
                                        <p:cTn id="27" dur="500"/>
                                        <p:tgtEl>
                                          <p:spTgt spid="22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2531">
                                            <p:txEl>
                                              <p:pRg st="5" end="5"/>
                                            </p:txEl>
                                          </p:spTgt>
                                        </p:tgtEl>
                                        <p:attrNameLst>
                                          <p:attrName>style.visibility</p:attrName>
                                        </p:attrNameLst>
                                      </p:cBhvr>
                                      <p:to>
                                        <p:strVal val="visible"/>
                                      </p:to>
                                    </p:set>
                                    <p:animEffect transition="in" filter="wipe(down)">
                                      <p:cBhvr>
                                        <p:cTn id="32" dur="500"/>
                                        <p:tgtEl>
                                          <p:spTgt spid="22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531">
                                            <p:txEl>
                                              <p:pRg st="6" end="6"/>
                                            </p:txEl>
                                          </p:spTgt>
                                        </p:tgtEl>
                                        <p:attrNameLst>
                                          <p:attrName>style.visibility</p:attrName>
                                        </p:attrNameLst>
                                      </p:cBhvr>
                                      <p:to>
                                        <p:strVal val="visible"/>
                                      </p:to>
                                    </p:set>
                                    <p:animEffect transition="in" filter="wipe(down)">
                                      <p:cBhvr>
                                        <p:cTn id="37"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Другие экстремисты </a:t>
            </a:r>
            <a:endParaRPr lang="ru-RU" dirty="0"/>
          </a:p>
        </p:txBody>
      </p:sp>
      <p:sp>
        <p:nvSpPr>
          <p:cNvPr id="3" name="Содержимое 2"/>
          <p:cNvSpPr>
            <a:spLocks noGrp="1"/>
          </p:cNvSpPr>
          <p:nvPr>
            <p:ph idx="1"/>
          </p:nvPr>
        </p:nvSpPr>
        <p:spPr/>
        <p:txBody>
          <a:bodyPr>
            <a:normAutofit/>
          </a:bodyPr>
          <a:lstStyle/>
          <a:p>
            <a:r>
              <a:rPr lang="ru-RU" sz="1400" dirty="0" smtClean="0"/>
              <a:t>В</a:t>
            </a:r>
            <a:r>
              <a:rPr lang="ru-RU" sz="1600" dirty="0" smtClean="0"/>
              <a:t> период 2015—2017 годов в Челябинске действовала ячейка «Мизантропик дивижн», которая решением Красноярского краевого суда признана экстремистской, ее деятельность запрещена на территории РФ. </a:t>
            </a:r>
          </a:p>
          <a:p>
            <a:r>
              <a:rPr lang="ru-RU" sz="1600" dirty="0" smtClean="0"/>
              <a:t>Обвиняемые оскверняли памятники, посвященные победе в Великой Отечественной войне, наносили на мемориалы свастику и выкладывали фото в Интернет. </a:t>
            </a:r>
          </a:p>
          <a:p>
            <a:r>
              <a:rPr lang="ru-RU" sz="1600" dirty="0" smtClean="0"/>
              <a:t>Самодельное взрывное устройство подорвали в демонстрационных целях.</a:t>
            </a:r>
          </a:p>
          <a:p>
            <a:r>
              <a:rPr lang="ru-RU" sz="1600" dirty="0" smtClean="0"/>
              <a:t> В августе 2016 года убили в садах Челябинска бомжа.</a:t>
            </a:r>
          </a:p>
          <a:p>
            <a:r>
              <a:rPr lang="ru-RU" sz="1600" dirty="0" smtClean="0"/>
              <a:t>Уголовные дела возбуждены по ч. ч.1,2 ст. 282.2 (организация и участие в деятельности экстремистской организации), ч.1 ст. 282.3 УК РФ (финансирование экстремистской деятельности), ч.1 ст. 30, ч.3 ст. 223.1 и ч.1 ст. 223.1 УК РФ (приготовление к незаконному изготовлению и незаконное изготовление взрывчатых веществ и взрывных устройств), ч.2 ст. 214 УК РФ (вандализм, то есть осквернение иных сооружений в иных общественных местах, совершенное группой лиц, а равно по мотивам идеологической, расовой, национальной или религиозной ненависти), п. п.«ж, л» ч.2 ст. 105 УК РФ (убийство, совершенное организованной группой, по мотивам идеологической, расовой ненависти или вражды и ненависти или вражды в отношении какой-либо социальной группы). </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Рекомендации </a:t>
            </a:r>
            <a:endParaRPr lang="ru-RU" dirty="0"/>
          </a:p>
        </p:txBody>
      </p:sp>
      <p:pic>
        <p:nvPicPr>
          <p:cNvPr id="1026" name="Picture 2" descr="C:\Users\Fox\Downloads\bg-two.jpg"/>
          <p:cNvPicPr>
            <a:picLocks noGrp="1" noChangeAspect="1" noChangeArrowheads="1"/>
          </p:cNvPicPr>
          <p:nvPr>
            <p:ph idx="1"/>
          </p:nvPr>
        </p:nvPicPr>
        <p:blipFill>
          <a:blip r:embed="rId2" cstate="print"/>
          <a:srcRect/>
          <a:stretch>
            <a:fillRect/>
          </a:stretch>
        </p:blipFill>
        <p:spPr bwMode="auto">
          <a:xfrm>
            <a:off x="251520" y="1628800"/>
            <a:ext cx="8496944" cy="468052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pPr algn="ctr"/>
            <a:r>
              <a:rPr lang="ru-RU" sz="2800" b="1" dirty="0" smtClean="0"/>
              <a:t>Соображэения безопасности требуют от государства принятия срочных мер реагирования, среди которых целесообразны следующие</a:t>
            </a:r>
            <a:r>
              <a:rPr lang="ru-RU" sz="2400" b="1" dirty="0" smtClean="0"/>
              <a:t>:</a:t>
            </a:r>
          </a:p>
        </p:txBody>
      </p:sp>
      <p:sp>
        <p:nvSpPr>
          <p:cNvPr id="47107" name="Rectangle 3"/>
          <p:cNvSpPr>
            <a:spLocks noGrp="1" noChangeArrowheads="1"/>
          </p:cNvSpPr>
          <p:nvPr>
            <p:ph type="body" idx="1"/>
          </p:nvPr>
        </p:nvSpPr>
        <p:spPr/>
        <p:txBody>
          <a:bodyPr>
            <a:normAutofit fontScale="92500" lnSpcReduction="20000"/>
          </a:bodyPr>
          <a:lstStyle/>
          <a:p>
            <a:pPr>
              <a:lnSpc>
                <a:spcPct val="80000"/>
              </a:lnSpc>
            </a:pPr>
            <a:r>
              <a:rPr lang="ru-RU" sz="2400" b="1" dirty="0" smtClean="0"/>
              <a:t>Законодательно запретить</a:t>
            </a:r>
            <a:r>
              <a:rPr lang="ru-RU" sz="2400" dirty="0" smtClean="0"/>
              <a:t> в России идеологию салафизма (ваххабизма), </a:t>
            </a:r>
            <a:r>
              <a:rPr lang="ru-RU" sz="2400" b="1" dirty="0" smtClean="0"/>
              <a:t>установив уголовную ответственность за ее распространение.</a:t>
            </a:r>
          </a:p>
          <a:p>
            <a:pPr>
              <a:lnSpc>
                <a:spcPct val="80000"/>
              </a:lnSpc>
            </a:pPr>
            <a:r>
              <a:rPr lang="ru-RU" sz="2400" dirty="0" smtClean="0"/>
              <a:t>На базе университетов </a:t>
            </a:r>
            <a:r>
              <a:rPr lang="ru-RU" sz="2400" b="1" dirty="0" smtClean="0"/>
              <a:t>организовать в УрФО образовательные курсы для имамов по традиционному для России толку ислама (матуридизму),</a:t>
            </a:r>
            <a:r>
              <a:rPr lang="ru-RU" sz="2400" dirty="0" smtClean="0"/>
              <a:t> используя опыт других регионов РФ (Приволжский федеральный округ, Татарстан, Башкирия, Дагестан) и зарубежных стран (Казахстан, Турция). </a:t>
            </a:r>
          </a:p>
          <a:p>
            <a:pPr>
              <a:lnSpc>
                <a:spcPct val="80000"/>
              </a:lnSpc>
            </a:pPr>
            <a:r>
              <a:rPr lang="ru-RU" sz="2400" dirty="0" smtClean="0"/>
              <a:t>Ориентироваться </a:t>
            </a:r>
            <a:r>
              <a:rPr lang="ru-RU" sz="2400" b="1" dirty="0" smtClean="0"/>
              <a:t>на развитие официальных контактов преимущественно с Центральным духовным управлением мусульман (ЦДУМ</a:t>
            </a:r>
            <a:r>
              <a:rPr lang="ru-RU" sz="2400" dirty="0" smtClean="0"/>
              <a:t>);</a:t>
            </a:r>
          </a:p>
          <a:p>
            <a:pPr>
              <a:lnSpc>
                <a:spcPct val="80000"/>
              </a:lnSpc>
            </a:pPr>
            <a:r>
              <a:rPr lang="ru-RU" sz="2400" dirty="0" smtClean="0"/>
              <a:t>С целью предотвращения ведения религиозно-политической агитации в мечетях среди выходцев из Центральной Азии и Кавказа, предлагается законодательно </a:t>
            </a:r>
            <a:r>
              <a:rPr lang="ru-RU" sz="2400" b="1" dirty="0" smtClean="0"/>
              <a:t>обязать проводить религиозные проповеди на территории России только на русском языке с использованием священных текстов ислама на арабском языке</a:t>
            </a:r>
            <a:r>
              <a:rPr lang="ru-RU" sz="2400" dirty="0" smtClean="0"/>
              <a:t>; </a:t>
            </a:r>
          </a:p>
          <a:p>
            <a:pPr>
              <a:lnSpc>
                <a:spcPct val="80000"/>
              </a:lnSpc>
            </a:pPr>
            <a:r>
              <a:rPr lang="ru-RU" sz="2400" dirty="0" smtClean="0"/>
              <a:t>в качестве исключения разрешить проведение проповедей на национальных языках народов РФ, традиционно исповедующих ислам, в местах их компактного проживания (национальные республики или мононациональные населенные пункты);</a:t>
            </a:r>
          </a:p>
          <a:p>
            <a:pPr>
              <a:lnSpc>
                <a:spcPct val="80000"/>
              </a:lnSpc>
            </a:pPr>
            <a:endParaRPr lang="ru-RU" sz="2400"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ru-RU" smtClean="0"/>
              <a:t>Продолжение:</a:t>
            </a:r>
          </a:p>
        </p:txBody>
      </p:sp>
      <p:sp>
        <p:nvSpPr>
          <p:cNvPr id="50179" name="Rectangle 3"/>
          <p:cNvSpPr>
            <a:spLocks noGrp="1" noChangeArrowheads="1"/>
          </p:cNvSpPr>
          <p:nvPr>
            <p:ph type="body" idx="1"/>
          </p:nvPr>
        </p:nvSpPr>
        <p:spPr>
          <a:xfrm>
            <a:off x="251520" y="1556793"/>
            <a:ext cx="8640960" cy="4844008"/>
          </a:xfrm>
        </p:spPr>
        <p:txBody>
          <a:bodyPr>
            <a:normAutofit fontScale="92500" lnSpcReduction="10000"/>
          </a:bodyPr>
          <a:lstStyle/>
          <a:p>
            <a:pPr>
              <a:lnSpc>
                <a:spcPct val="80000"/>
              </a:lnSpc>
            </a:pPr>
            <a:r>
              <a:rPr lang="ru-RU" sz="2000" b="1" dirty="0" smtClean="0"/>
              <a:t>Необходимо прописать в законодательстве процедуру выдачи разрешения на строительство культовых зданий в немусульманских районах только после проведения общественных слушаний с участием граждан РФ, проживающих на данной территории более 10 лет</a:t>
            </a:r>
            <a:r>
              <a:rPr lang="ru-RU" sz="2000" dirty="0" smtClean="0"/>
              <a:t>. </a:t>
            </a:r>
          </a:p>
          <a:p>
            <a:pPr>
              <a:lnSpc>
                <a:spcPct val="80000"/>
              </a:lnSpc>
            </a:pPr>
            <a:r>
              <a:rPr lang="ru-RU" sz="2000" dirty="0" smtClean="0"/>
              <a:t>Это позволит исключить возведение мечетей и медресе (в т.ч. путем подкупа должностных лиц) в районах, где ислам массово исповедуют только приезжие трудовые мигранты. </a:t>
            </a:r>
          </a:p>
          <a:p>
            <a:pPr>
              <a:lnSpc>
                <a:spcPct val="80000"/>
              </a:lnSpc>
            </a:pPr>
            <a:r>
              <a:rPr lang="ru-RU" sz="2000" dirty="0" smtClean="0"/>
              <a:t>Также целесообразно учесть опыт Челябинской области, где с 2013 г. «с целью предотвращения деятельности общин радикального толка» разрешение на строительство мечетей выдается только после согласования с муфтием от ЦДУМ Ринатом Раевым;</a:t>
            </a:r>
          </a:p>
          <a:p>
            <a:pPr>
              <a:lnSpc>
                <a:spcPct val="80000"/>
              </a:lnSpc>
            </a:pPr>
            <a:r>
              <a:rPr lang="ru-RU" sz="2000" dirty="0" smtClean="0"/>
              <a:t>Усилить контроль </a:t>
            </a:r>
            <a:r>
              <a:rPr lang="ru-RU" sz="2000" b="1" dirty="0" smtClean="0"/>
              <a:t>за финансированием религиозных организаций из-за рубежа</a:t>
            </a:r>
            <a:r>
              <a:rPr lang="ru-RU" sz="2000" dirty="0" smtClean="0"/>
              <a:t>. Обязать иностранных граждан и организации перечислять целевые средства на нужды мечетей, медресе, иных религиозных институтов в РФ только через специально созданный для этих целей государственный фонд;</a:t>
            </a:r>
          </a:p>
          <a:p>
            <a:pPr>
              <a:lnSpc>
                <a:spcPct val="80000"/>
              </a:lnSpc>
            </a:pPr>
            <a:r>
              <a:rPr lang="ru-RU" sz="2000" dirty="0" smtClean="0"/>
              <a:t>В государственных СМИ выделять печатные площади или эфирное время для духовно-нравственных материалов с участием авторитетных религиозных деятелей, ориентированных на утверждение среди мусульман традиционного ислама (сейчас такая программа выходит только в Челябинской области) Государственным СМИ разъяснять опасность радикального исламизма для населения. Разрабатывать в субъектах РФ региональные планы по информационному противодействию экстремистской идеологии. </a:t>
            </a:r>
          </a:p>
          <a:p>
            <a:pPr>
              <a:lnSpc>
                <a:spcPct val="80000"/>
              </a:lnSpc>
            </a:pPr>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down)">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down)">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down)">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down)">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wipe(down)">
                                      <p:cBhvr>
                                        <p:cTn id="27" dur="500"/>
                                        <p:tgtEl>
                                          <p:spTgt spid="501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ru-RU" dirty="0" smtClean="0"/>
              <a:t>Продолжение:</a:t>
            </a:r>
          </a:p>
        </p:txBody>
      </p:sp>
      <p:sp>
        <p:nvSpPr>
          <p:cNvPr id="52227" name="Rectangle 3"/>
          <p:cNvSpPr>
            <a:spLocks noGrp="1" noChangeArrowheads="1"/>
          </p:cNvSpPr>
          <p:nvPr>
            <p:ph type="body" idx="1"/>
          </p:nvPr>
        </p:nvSpPr>
        <p:spPr>
          <a:xfrm>
            <a:off x="457200" y="1556793"/>
            <a:ext cx="8229600" cy="4844008"/>
          </a:xfrm>
        </p:spPr>
        <p:txBody>
          <a:bodyPr>
            <a:normAutofit fontScale="92500" lnSpcReduction="10000"/>
          </a:bodyPr>
          <a:lstStyle/>
          <a:p>
            <a:pPr>
              <a:lnSpc>
                <a:spcPct val="80000"/>
              </a:lnSpc>
            </a:pPr>
            <a:r>
              <a:rPr lang="ru-RU" sz="2000" dirty="0" smtClean="0"/>
              <a:t>С целью прогнозирования развития ситуации продолжить формирование системы мониторинга этноконфессиональных отношений во всех регионах УрФО (на регулярной основе такие исследования сейчас проводятся в Тюменской области, ХМАО и ЯНАО);</a:t>
            </a:r>
          </a:p>
          <a:p>
            <a:pPr>
              <a:lnSpc>
                <a:spcPct val="80000"/>
              </a:lnSpc>
            </a:pPr>
            <a:r>
              <a:rPr lang="ru-RU" sz="2000" dirty="0" smtClean="0"/>
              <a:t>Обоснован курс на дальнейшее ужесточение российского миграционного законодательства в целом, включая введение пожизненного запрета на въезд в РФ участников экстремистских объединений, ранее осужденных в России. </a:t>
            </a:r>
          </a:p>
          <a:p>
            <a:pPr>
              <a:lnSpc>
                <a:spcPct val="80000"/>
              </a:lnSpc>
            </a:pPr>
            <a:r>
              <a:rPr lang="ru-RU" sz="2000" dirty="0" smtClean="0"/>
              <a:t>Усиление уголовной ответственности (повышения реальных сроков лишения свободы) за преступления, связанные с участием в запрещенных организациях. </a:t>
            </a:r>
          </a:p>
          <a:p>
            <a:pPr>
              <a:lnSpc>
                <a:spcPct val="80000"/>
              </a:lnSpc>
            </a:pPr>
            <a:r>
              <a:rPr lang="ru-RU" sz="2000" b="1" dirty="0" smtClean="0"/>
              <a:t>При этом в ходе отбывания наказания целесообразно изолировать данный контингент от других заключенных, препятствуя пропаганде среди них радикальных идей (опыт создания отдельных ИТУ есть в Казахстане).</a:t>
            </a:r>
          </a:p>
          <a:p>
            <a:pPr>
              <a:lnSpc>
                <a:spcPct val="80000"/>
              </a:lnSpc>
            </a:pPr>
            <a:r>
              <a:rPr lang="ru-RU" sz="2000" dirty="0" smtClean="0"/>
              <a:t> Часть экспертов высказывается также за полный отказ от практики посещения имамами колоний, поскольку в исламе (в отличие от христианства) присутствие священнослужителей не является обязательным условием для исполнения большинства обрядов. Просветительскую функцию имама может заменить библиотека со специально подобранной духовной литературой. </a:t>
            </a:r>
          </a:p>
          <a:p>
            <a:pPr>
              <a:lnSpc>
                <a:spcPct val="80000"/>
              </a:lnSpc>
            </a:pPr>
            <a:endParaRPr lang="ru-RU" sz="2000" dirty="0" smtClean="0"/>
          </a:p>
          <a:p>
            <a:pPr>
              <a:lnSpc>
                <a:spcPct val="80000"/>
              </a:lnSpc>
            </a:pPr>
            <a:endParaRPr lang="ru-RU" sz="20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down)">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down)">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down)">
                                      <p:cBhvr>
                                        <p:cTn id="17" dur="5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wipe(down)">
                                      <p:cBhvr>
                                        <p:cTn id="22" dur="500"/>
                                        <p:tgtEl>
                                          <p:spTgt spid="52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wipe(down)">
                                      <p:cBhvr>
                                        <p:cTn id="27"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55448"/>
            <a:ext cx="8640960" cy="1252728"/>
          </a:xfrm>
        </p:spPr>
        <p:txBody>
          <a:bodyPr>
            <a:noAutofit/>
          </a:bodyPr>
          <a:lstStyle/>
          <a:p>
            <a:r>
              <a:rPr lang="ru-RU" sz="2400" dirty="0" smtClean="0"/>
              <a:t>Одним из направлений деятельности исламских экстремистов является компрометация официального мусульманского духовенства в глазах верующих</a:t>
            </a:r>
            <a:endParaRPr lang="ru-RU" sz="2400" dirty="0"/>
          </a:p>
        </p:txBody>
      </p:sp>
      <p:sp>
        <p:nvSpPr>
          <p:cNvPr id="3" name="Содержимое 2"/>
          <p:cNvSpPr>
            <a:spLocks noGrp="1"/>
          </p:cNvSpPr>
          <p:nvPr>
            <p:ph idx="1"/>
          </p:nvPr>
        </p:nvSpPr>
        <p:spPr>
          <a:xfrm>
            <a:off x="251520" y="1628800"/>
            <a:ext cx="8435280" cy="4968551"/>
          </a:xfrm>
        </p:spPr>
        <p:txBody>
          <a:bodyPr>
            <a:noAutofit/>
          </a:bodyPr>
          <a:lstStyle/>
          <a:p>
            <a:r>
              <a:rPr lang="ru-RU" sz="1200" dirty="0" smtClean="0"/>
              <a:t>В Челябинской области эта кампания по дискредитации была направлена исламскими радикалами в отношении муфтия Рината Раева. </a:t>
            </a:r>
          </a:p>
          <a:p>
            <a:r>
              <a:rPr lang="ru-RU" sz="1200" dirty="0" smtClean="0"/>
              <a:t>Заказные статьи на исламских сайтах в Интернете, направленные против главы РДУМ Челябинской и Курганской областей, писались сознательно с целью опорочить мусульманского лидера в глазах паствы, особенно молодежи. </a:t>
            </a:r>
          </a:p>
          <a:p>
            <a:r>
              <a:rPr lang="ru-RU" sz="1200" dirty="0" smtClean="0"/>
              <a:t>Исследователи склонны в этом видеть особенность передела исламского пространства ислама: “Первый этап этого процесса – противостояние традиционному исламу во всех его проявлениях – организационном, социокультурном, ментальном. </a:t>
            </a:r>
          </a:p>
          <a:p>
            <a:r>
              <a:rPr lang="ru-RU" sz="1200" dirty="0" smtClean="0"/>
              <a:t>При этом избран один из самых эффективных методов поражения конкурента – его яростная дискредитация, массированная атака на носителей традиционного ислама”, – пишут исламоведы Денис Вояковский и Айслу Юнусова [31]</a:t>
            </a:r>
          </a:p>
          <a:p>
            <a:r>
              <a:rPr lang="ru-RU" sz="1200" dirty="0" smtClean="0"/>
              <a:t> Российские спецслужбы признают проблему религиозного радикализма среди мусульман Уральского региона, включая Челябинскую область. </a:t>
            </a:r>
          </a:p>
          <a:p>
            <a:r>
              <a:rPr lang="ru-RU" sz="1200" dirty="0" smtClean="0"/>
              <a:t>Так, 14 апреля 2015 года директор ФСБ Александр Бортников, что с 2010 года силовики на Урале выявили шестьсот приверженцев радикального ислама. </a:t>
            </a:r>
          </a:p>
          <a:p>
            <a:r>
              <a:rPr lang="ru-RU" sz="1200" dirty="0" smtClean="0"/>
              <a:t>Сам глава ФСБ видит одну из причин подобной пагубной ситуации в массовом притоке мигрантов в регион, которые крайне заметно поменяли этническую картину мусульманского сообщества на Урале: “Принимая во внимание возрастающий приток мигрантов на уральские предприятия, необходимо поставить надежные правовые и организационно-управленческие барьеры, способные воспрепятствовать проникновению на территорию округа лиц, ориентированных на совершение диверсионно-террористических актов” [32], – отметил Бортников, добавив, что в 2014 году в Нижневартовске (Ханты-Мансийский автономный округ) и Челябинской области было в совокупности заведено 19 уголовных дел в отношении членов “Хизб ут-Тахрир аль-Ислами</a:t>
            </a:r>
            <a:r>
              <a:rPr lang="ru-RU" sz="1200" smtClean="0"/>
              <a:t>”. </a:t>
            </a:r>
            <a:r>
              <a:rPr lang="ru-RU" sz="1200" dirty="0" smtClean="0"/>
              <a:t/>
            </a:r>
            <a:br>
              <a:rPr lang="ru-RU" sz="1200" dirty="0" smtClean="0"/>
            </a:br>
            <a:endParaRPr lang="ru-RU"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Субъекты этно-конфессиональных конфликтов: </a:t>
            </a:r>
            <a:endParaRPr lang="ru-RU" dirty="0"/>
          </a:p>
        </p:txBody>
      </p:sp>
      <p:sp>
        <p:nvSpPr>
          <p:cNvPr id="3" name="Содержимое 2"/>
          <p:cNvSpPr>
            <a:spLocks noGrp="1"/>
          </p:cNvSpPr>
          <p:nvPr>
            <p:ph idx="1"/>
          </p:nvPr>
        </p:nvSpPr>
        <p:spPr>
          <a:xfrm>
            <a:off x="395536" y="1484784"/>
            <a:ext cx="8424936" cy="5256583"/>
          </a:xfrm>
        </p:spPr>
        <p:txBody>
          <a:bodyPr/>
          <a:lstStyle/>
          <a:p>
            <a:r>
              <a:rPr lang="ru-RU" dirty="0" smtClean="0"/>
              <a:t>Религиозные экстремисты;</a:t>
            </a:r>
          </a:p>
          <a:p>
            <a:r>
              <a:rPr lang="ru-RU" dirty="0" smtClean="0"/>
              <a:t>Секты;</a:t>
            </a:r>
          </a:p>
          <a:p>
            <a:r>
              <a:rPr lang="ru-RU" dirty="0" smtClean="0"/>
              <a:t>Зарубежные некоммерческие организации с недружественными целями.  </a:t>
            </a:r>
            <a:endParaRPr lang="ru-RU" dirty="0"/>
          </a:p>
        </p:txBody>
      </p:sp>
      <p:pic>
        <p:nvPicPr>
          <p:cNvPr id="1026" name="Picture 2" descr="C:\Users\Fox\Downloads\gaza-strip.jpg"/>
          <p:cNvPicPr>
            <a:picLocks noChangeAspect="1" noChangeArrowheads="1"/>
          </p:cNvPicPr>
          <p:nvPr/>
        </p:nvPicPr>
        <p:blipFill>
          <a:blip r:embed="rId2" cstate="print"/>
          <a:srcRect/>
          <a:stretch>
            <a:fillRect/>
          </a:stretch>
        </p:blipFill>
        <p:spPr bwMode="auto">
          <a:xfrm>
            <a:off x="1259632" y="3573016"/>
            <a:ext cx="7128792" cy="31440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533400"/>
            <a:ext cx="8229600" cy="792163"/>
          </a:xfrm>
        </p:spPr>
        <p:txBody>
          <a:bodyPr/>
          <a:lstStyle/>
          <a:p>
            <a:pPr eaLnBrk="1" hangingPunct="1"/>
            <a:r>
              <a:rPr lang="ru-RU" altLang="ru-RU" smtClean="0"/>
              <a:t>Геополитическая карта России</a:t>
            </a:r>
          </a:p>
        </p:txBody>
      </p:sp>
      <p:sp>
        <p:nvSpPr>
          <p:cNvPr id="27651" name="Rectangle 3"/>
          <p:cNvSpPr>
            <a:spLocks noGrp="1" noChangeArrowheads="1"/>
          </p:cNvSpPr>
          <p:nvPr>
            <p:ph type="body" idx="1"/>
          </p:nvPr>
        </p:nvSpPr>
        <p:spPr/>
        <p:txBody>
          <a:bodyPr/>
          <a:lstStyle/>
          <a:p>
            <a:pPr eaLnBrk="1" hangingPunct="1"/>
            <a:endParaRPr lang="ru-RU" altLang="ru-RU" smtClean="0"/>
          </a:p>
        </p:txBody>
      </p:sp>
      <p:pic>
        <p:nvPicPr>
          <p:cNvPr id="27652" name="Picture 5" descr="Zapad_3"/>
          <p:cNvPicPr>
            <a:picLocks noChangeAspect="1" noChangeArrowheads="1"/>
          </p:cNvPicPr>
          <p:nvPr/>
        </p:nvPicPr>
        <p:blipFill>
          <a:blip r:embed="rId2" cstate="print"/>
          <a:srcRect/>
          <a:stretch>
            <a:fillRect/>
          </a:stretch>
        </p:blipFill>
        <p:spPr bwMode="auto">
          <a:xfrm>
            <a:off x="533400" y="1524000"/>
            <a:ext cx="8077200" cy="4724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ru-RU" altLang="ru-RU" sz="3200" b="1" dirty="0" smtClean="0"/>
              <a:t>Этно-конфессиональные факторы, угрожающие стабильности УрФО</a:t>
            </a:r>
          </a:p>
        </p:txBody>
      </p:sp>
      <p:sp>
        <p:nvSpPr>
          <p:cNvPr id="24579" name="Rectangle 3"/>
          <p:cNvSpPr>
            <a:spLocks noGrp="1" noChangeArrowheads="1"/>
          </p:cNvSpPr>
          <p:nvPr>
            <p:ph type="body" idx="1"/>
          </p:nvPr>
        </p:nvSpPr>
        <p:spPr>
          <a:xfrm>
            <a:off x="179512" y="1700809"/>
            <a:ext cx="8784976" cy="4699992"/>
          </a:xfrm>
        </p:spPr>
        <p:txBody>
          <a:bodyPr>
            <a:noAutofit/>
          </a:bodyPr>
          <a:lstStyle/>
          <a:p>
            <a:pPr eaLnBrk="1" hangingPunct="1">
              <a:lnSpc>
                <a:spcPct val="80000"/>
              </a:lnSpc>
            </a:pPr>
            <a:r>
              <a:rPr lang="ru-RU" altLang="ru-RU" sz="2800" dirty="0" smtClean="0"/>
              <a:t>Многонациональность округа (более 120 национальностей)</a:t>
            </a:r>
          </a:p>
          <a:p>
            <a:pPr eaLnBrk="1" hangingPunct="1">
              <a:lnSpc>
                <a:spcPct val="80000"/>
              </a:lnSpc>
            </a:pPr>
            <a:r>
              <a:rPr lang="ru-RU" altLang="ru-RU" sz="2800" dirty="0" smtClean="0"/>
              <a:t>Наличие зон компактного расселения национальных меньшинств</a:t>
            </a:r>
          </a:p>
          <a:p>
            <a:pPr eaLnBrk="1" hangingPunct="1">
              <a:lnSpc>
                <a:spcPct val="80000"/>
              </a:lnSpc>
            </a:pPr>
            <a:r>
              <a:rPr lang="ru-RU" altLang="ru-RU" sz="2800" dirty="0" smtClean="0"/>
              <a:t>Фактор трудовой миграции из ближнего зарубежья</a:t>
            </a:r>
          </a:p>
          <a:p>
            <a:pPr eaLnBrk="1" hangingPunct="1">
              <a:lnSpc>
                <a:spcPct val="80000"/>
              </a:lnSpc>
            </a:pPr>
            <a:r>
              <a:rPr lang="ru-RU" altLang="ru-RU" sz="2800" dirty="0" smtClean="0"/>
              <a:t>Границы с национальными республиками (Башкирия).</a:t>
            </a:r>
          </a:p>
          <a:p>
            <a:pPr eaLnBrk="1" hangingPunct="1">
              <a:lnSpc>
                <a:spcPct val="80000"/>
              </a:lnSpc>
            </a:pPr>
            <a:r>
              <a:rPr lang="ru-RU" altLang="ru-RU" sz="2800" dirty="0" smtClean="0"/>
              <a:t>Государственная граница с Казахстаном </a:t>
            </a:r>
          </a:p>
          <a:p>
            <a:pPr eaLnBrk="1" hangingPunct="1">
              <a:lnSpc>
                <a:spcPct val="80000"/>
              </a:lnSpc>
            </a:pPr>
            <a:r>
              <a:rPr lang="ru-RU" altLang="ru-RU" sz="2800" dirty="0" smtClean="0"/>
              <a:t>Активизация деятельности экстремистских группировок (Хисбут Тахрир и др.)</a:t>
            </a:r>
          </a:p>
          <a:p>
            <a:pPr eaLnBrk="1" hangingPunct="1">
              <a:lnSpc>
                <a:spcPct val="80000"/>
              </a:lnSpc>
            </a:pPr>
            <a:r>
              <a:rPr lang="ru-RU" altLang="ru-RU" sz="2800" dirty="0" smtClean="0"/>
              <a:t>О существовании латентной напряженности свидетельствуют спорадические конфликты, возникающие на этнической и религиозной почве.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wipe(down)">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wipe(down)">
                                      <p:cBhvr>
                                        <p:cTn id="12" dur="500"/>
                                        <p:tgtEl>
                                          <p:spTgt spid="24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Effect transition="in" filter="wipe(down)">
                                      <p:cBhvr>
                                        <p:cTn id="17" dur="500"/>
                                        <p:tgtEl>
                                          <p:spTgt spid="24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Effect transition="in" filter="wipe(down)">
                                      <p:cBhvr>
                                        <p:cTn id="22" dur="500"/>
                                        <p:tgtEl>
                                          <p:spTgt spid="24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wipe(down)">
                                      <p:cBhvr>
                                        <p:cTn id="27" dur="500"/>
                                        <p:tgtEl>
                                          <p:spTgt spid="245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wipe(down)">
                                      <p:cBhvr>
                                        <p:cTn id="32" dur="500"/>
                                        <p:tgtEl>
                                          <p:spTgt spid="245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4579">
                                            <p:txEl>
                                              <p:pRg st="6" end="6"/>
                                            </p:txEl>
                                          </p:spTgt>
                                        </p:tgtEl>
                                        <p:attrNameLst>
                                          <p:attrName>style.visibility</p:attrName>
                                        </p:attrNameLst>
                                      </p:cBhvr>
                                      <p:to>
                                        <p:strVal val="visible"/>
                                      </p:to>
                                    </p:set>
                                    <p:animEffect transition="in" filter="wipe(down)">
                                      <p:cBhvr>
                                        <p:cTn id="37"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11560" y="5013176"/>
            <a:ext cx="8077200" cy="1673352"/>
          </a:xfrm>
        </p:spPr>
        <p:txBody>
          <a:bodyPr>
            <a:normAutofit fontScale="90000"/>
          </a:bodyPr>
          <a:lstStyle/>
          <a:p>
            <a:pPr algn="ctr"/>
            <a:r>
              <a:rPr lang="ru-RU" sz="5600" b="1" dirty="0"/>
              <a:t>История экстремизма в Челябинской области</a:t>
            </a:r>
            <a:r>
              <a:rPr lang="ru-RU" sz="5600" dirty="0"/>
              <a:t> </a:t>
            </a:r>
          </a:p>
        </p:txBody>
      </p:sp>
      <p:pic>
        <p:nvPicPr>
          <p:cNvPr id="1026" name="Picture 2" descr="C:\Users\Fox\Downloads\челябинск-Россия-новости-Рекурсия-2138469.jpeg"/>
          <p:cNvPicPr>
            <a:picLocks noChangeAspect="1" noChangeArrowheads="1"/>
          </p:cNvPicPr>
          <p:nvPr/>
        </p:nvPicPr>
        <p:blipFill>
          <a:blip r:embed="rId2" cstate="print"/>
          <a:srcRect/>
          <a:stretch>
            <a:fillRect/>
          </a:stretch>
        </p:blipFill>
        <p:spPr bwMode="auto">
          <a:xfrm>
            <a:off x="827584" y="620688"/>
            <a:ext cx="7920879" cy="388711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Острота проблемы </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При анализе общей картины распространения исламского экстремизма на </a:t>
            </a:r>
            <a:r>
              <a:rPr lang="ru-RU" dirty="0" smtClean="0"/>
              <a:t>территории УрФО создается </a:t>
            </a:r>
            <a:r>
              <a:rPr lang="ru-RU" dirty="0" smtClean="0"/>
              <a:t>впечатление, что исламисты наиболее активны в нефтегазовых </a:t>
            </a:r>
            <a:r>
              <a:rPr lang="ru-RU" dirty="0" smtClean="0"/>
              <a:t>регионах.</a:t>
            </a:r>
          </a:p>
          <a:p>
            <a:r>
              <a:rPr lang="ru-RU" dirty="0" smtClean="0"/>
              <a:t>Это</a:t>
            </a:r>
            <a:r>
              <a:rPr lang="ru-RU" dirty="0" smtClean="0"/>
              <a:t> </a:t>
            </a:r>
            <a:r>
              <a:rPr lang="ru-RU" dirty="0" smtClean="0"/>
              <a:t>округа: </a:t>
            </a:r>
            <a:r>
              <a:rPr lang="ru-RU" dirty="0" smtClean="0"/>
              <a:t>Ямало-Ненецкий, Ханты-Мансийский, </a:t>
            </a:r>
            <a:r>
              <a:rPr lang="ru-RU" dirty="0" smtClean="0"/>
              <a:t>Тюменская область. </a:t>
            </a:r>
          </a:p>
          <a:p>
            <a:r>
              <a:rPr lang="ru-RU" dirty="0" smtClean="0"/>
              <a:t>Челябинская </a:t>
            </a:r>
            <a:r>
              <a:rPr lang="ru-RU" dirty="0" smtClean="0"/>
              <a:t>область оказывается на периферии распространения исламского экстремизма: в области нет таких полезных ископаемых, как нефть и газ. </a:t>
            </a:r>
            <a:br>
              <a:rPr lang="ru-RU" dirty="0" smtClean="0"/>
            </a:b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ru-RU" dirty="0" smtClean="0"/>
              <a:t>Актуальность проблемы </a:t>
            </a:r>
            <a:endParaRPr lang="ru-RU" dirty="0"/>
          </a:p>
        </p:txBody>
      </p:sp>
      <p:sp>
        <p:nvSpPr>
          <p:cNvPr id="5123" name="Rectangle 3"/>
          <p:cNvSpPr>
            <a:spLocks noGrp="1" noChangeArrowheads="1"/>
          </p:cNvSpPr>
          <p:nvPr>
            <p:ph type="body" idx="1"/>
          </p:nvPr>
        </p:nvSpPr>
        <p:spPr/>
        <p:txBody>
          <a:bodyPr>
            <a:normAutofit fontScale="92500" lnSpcReduction="20000"/>
          </a:bodyPr>
          <a:lstStyle/>
          <a:p>
            <a:pPr algn="ctr">
              <a:buNone/>
            </a:pPr>
            <a:r>
              <a:rPr lang="ru-RU" dirty="0" smtClean="0"/>
              <a:t>Несмотря на удаленность региона от очагов конфликтов на постсоветском пространстве в мусульманской общине УрФО фиксируется устойчивый рост числа сторонников радикальных исламистских организаций. </a:t>
            </a:r>
          </a:p>
          <a:p>
            <a:pPr algn="ctr">
              <a:buFont typeface="Wingdings" pitchFamily="2" charset="2"/>
              <a:buNone/>
            </a:pPr>
            <a:endParaRPr lang="ru-RU" dirty="0" smtClean="0"/>
          </a:p>
          <a:p>
            <a:pPr algn="ctr">
              <a:buFont typeface="Wingdings" pitchFamily="2" charset="2"/>
              <a:buNone/>
            </a:pPr>
            <a:r>
              <a:rPr lang="ru-RU" dirty="0" smtClean="0"/>
              <a:t>Конкретные </a:t>
            </a:r>
            <a:r>
              <a:rPr lang="ru-RU" dirty="0"/>
              <a:t>факты свидетельствуют, что на протяжении последних десяти лет в Челябинской области набирает обороты деятельность экстремистских течений ваххабизм и «Хизб ут-Тахрир аль Ислами</a:t>
            </a:r>
            <a:r>
              <a:rPr lang="ru-RU" dirty="0" smtClean="0"/>
              <a:t>» (не считая других группировок)! </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364</TotalTime>
  <Words>3698</Words>
  <Application>Microsoft Office PowerPoint</Application>
  <PresentationFormat>Экран (4:3)</PresentationFormat>
  <Paragraphs>193</Paragraphs>
  <Slides>35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Модульная</vt:lpstr>
      <vt:lpstr>Анализ угроз экстремизма в России и УрФО</vt:lpstr>
      <vt:lpstr>Проблема:</vt:lpstr>
      <vt:lpstr>Факторы риска: </vt:lpstr>
      <vt:lpstr>Субъекты этно-конфессиональных конфликтов: </vt:lpstr>
      <vt:lpstr>Геополитическая карта России</vt:lpstr>
      <vt:lpstr>Этно-конфессиональные факторы, угрожающие стабильности УрФО</vt:lpstr>
      <vt:lpstr>История экстремизма в Челябинской области </vt:lpstr>
      <vt:lpstr>Острота проблемы </vt:lpstr>
      <vt:lpstr>Актуальность проблемы </vt:lpstr>
      <vt:lpstr>Причины: </vt:lpstr>
      <vt:lpstr>Ваххабизм</vt:lpstr>
      <vt:lpstr>История вопроса </vt:lpstr>
      <vt:lpstr>История распространения ваххабизма в Челябинской области </vt:lpstr>
      <vt:lpstr>Слайд 14</vt:lpstr>
      <vt:lpstr>Слайд 15</vt:lpstr>
      <vt:lpstr>Слайд 16</vt:lpstr>
      <vt:lpstr>Слайд 17</vt:lpstr>
      <vt:lpstr>Слайд 18</vt:lpstr>
      <vt:lpstr>Слайд 19</vt:lpstr>
      <vt:lpstr>С 2005 года началась активизация деятельности «Хизб ут-Тахрир аль Ислами».</vt:lpstr>
      <vt:lpstr>2012</vt:lpstr>
      <vt:lpstr>2013</vt:lpstr>
      <vt:lpstr>2017 г. </vt:lpstr>
      <vt:lpstr>ИГИЛ в Челябинской области </vt:lpstr>
      <vt:lpstr>Слайд 25</vt:lpstr>
      <vt:lpstr>2015 -2016</vt:lpstr>
      <vt:lpstr>Слайд 27</vt:lpstr>
      <vt:lpstr>Слайд 28</vt:lpstr>
      <vt:lpstr>Слайд 29</vt:lpstr>
      <vt:lpstr>Другие экстремисты </vt:lpstr>
      <vt:lpstr>Рекомендации </vt:lpstr>
      <vt:lpstr>Соображэения безопасности требуют от государства принятия срочных мер реагирования, среди которых целесообразны следующие:</vt:lpstr>
      <vt:lpstr>Продолжение:</vt:lpstr>
      <vt:lpstr>Продолжение:</vt:lpstr>
      <vt:lpstr>Одним из направлений деятельности исламских экстремистов является компрометация официального мусульманского духовенства в глазах верующих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Fox</dc:creator>
  <cp:lastModifiedBy>Fox</cp:lastModifiedBy>
  <cp:revision>110</cp:revision>
  <dcterms:created xsi:type="dcterms:W3CDTF">2019-06-28T12:43:28Z</dcterms:created>
  <dcterms:modified xsi:type="dcterms:W3CDTF">2020-08-31T12:18:24Z</dcterms:modified>
</cp:coreProperties>
</file>