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27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charts/chart28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charts/chart29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charts/chart30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charts/chart31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charts/chart32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charts/chart33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charts/chart34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charts/chart35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charts/chart36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charts/chart37.xml" ContentType="application/vnd.openxmlformats-officedocument.drawingml.chart+xml"/>
  <Override PartName="/ppt/charts/style37.xml" ContentType="application/vnd.ms-office.chartstyle+xml"/>
  <Override PartName="/ppt/charts/colors37.xml" ContentType="application/vnd.ms-office.chartcolorstyle+xml"/>
  <Override PartName="/ppt/charts/chart38.xml" ContentType="application/vnd.openxmlformats-officedocument.drawingml.chart+xml"/>
  <Override PartName="/ppt/charts/style38.xml" ContentType="application/vnd.ms-office.chartstyle+xml"/>
  <Override PartName="/ppt/charts/colors38.xml" ContentType="application/vnd.ms-office.chartcolorstyle+xml"/>
  <Override PartName="/ppt/charts/chart39.xml" ContentType="application/vnd.openxmlformats-officedocument.drawingml.chart+xml"/>
  <Override PartName="/ppt/charts/style39.xml" ContentType="application/vnd.ms-office.chartstyle+xml"/>
  <Override PartName="/ppt/charts/colors39.xml" ContentType="application/vnd.ms-office.chartcolorstyle+xml"/>
  <Override PartName="/ppt/charts/chart40.xml" ContentType="application/vnd.openxmlformats-officedocument.drawingml.chart+xml"/>
  <Override PartName="/ppt/charts/style40.xml" ContentType="application/vnd.ms-office.chartstyle+xml"/>
  <Override PartName="/ppt/charts/colors40.xml" ContentType="application/vnd.ms-office.chartcolorstyle+xml"/>
  <Override PartName="/ppt/charts/chart41.xml" ContentType="application/vnd.openxmlformats-officedocument.drawingml.chart+xml"/>
  <Override PartName="/ppt/charts/style41.xml" ContentType="application/vnd.ms-office.chartstyle+xml"/>
  <Override PartName="/ppt/charts/colors41.xml" ContentType="application/vnd.ms-office.chartcolorstyle+xml"/>
  <Override PartName="/ppt/charts/chart42.xml" ContentType="application/vnd.openxmlformats-officedocument.drawingml.chart+xml"/>
  <Override PartName="/ppt/charts/style42.xml" ContentType="application/vnd.ms-office.chartstyle+xml"/>
  <Override PartName="/ppt/charts/colors42.xml" ContentType="application/vnd.ms-office.chartcolorstyle+xml"/>
  <Override PartName="/ppt/charts/chart43.xml" ContentType="application/vnd.openxmlformats-officedocument.drawingml.chart+xml"/>
  <Override PartName="/ppt/charts/style43.xml" ContentType="application/vnd.ms-office.chartstyle+xml"/>
  <Override PartName="/ppt/charts/colors43.xml" ContentType="application/vnd.ms-office.chartcolorstyle+xml"/>
  <Override PartName="/ppt/charts/chart44.xml" ContentType="application/vnd.openxmlformats-officedocument.drawingml.chart+xml"/>
  <Override PartName="/ppt/charts/style44.xml" ContentType="application/vnd.ms-office.chartstyle+xml"/>
  <Override PartName="/ppt/charts/colors44.xml" ContentType="application/vnd.ms-office.chartcolorstyle+xml"/>
  <Override PartName="/ppt/charts/chart45.xml" ContentType="application/vnd.openxmlformats-officedocument.drawingml.chart+xml"/>
  <Override PartName="/ppt/charts/style45.xml" ContentType="application/vnd.ms-office.chartstyle+xml"/>
  <Override PartName="/ppt/charts/colors45.xml" ContentType="application/vnd.ms-office.chartcolorstyle+xml"/>
  <Override PartName="/ppt/charts/chart46.xml" ContentType="application/vnd.openxmlformats-officedocument.drawingml.chart+xml"/>
  <Override PartName="/ppt/charts/style46.xml" ContentType="application/vnd.ms-office.chartstyle+xml"/>
  <Override PartName="/ppt/charts/colors46.xml" ContentType="application/vnd.ms-office.chartcolorstyle+xml"/>
  <Override PartName="/ppt/charts/chart47.xml" ContentType="application/vnd.openxmlformats-officedocument.drawingml.chart+xml"/>
  <Override PartName="/ppt/charts/style47.xml" ContentType="application/vnd.ms-office.chartstyle+xml"/>
  <Override PartName="/ppt/charts/colors47.xml" ContentType="application/vnd.ms-office.chartcolorstyle+xml"/>
  <Override PartName="/ppt/charts/chart48.xml" ContentType="application/vnd.openxmlformats-officedocument.drawingml.chart+xml"/>
  <Override PartName="/ppt/charts/style48.xml" ContentType="application/vnd.ms-office.chartstyle+xml"/>
  <Override PartName="/ppt/charts/colors48.xml" ContentType="application/vnd.ms-office.chartcolorstyle+xml"/>
  <Override PartName="/ppt/charts/chart49.xml" ContentType="application/vnd.openxmlformats-officedocument.drawingml.chart+xml"/>
  <Override PartName="/ppt/charts/style49.xml" ContentType="application/vnd.ms-office.chartstyle+xml"/>
  <Override PartName="/ppt/charts/colors49.xml" ContentType="application/vnd.ms-office.chartcolorstyle+xml"/>
  <Override PartName="/ppt/charts/chart50.xml" ContentType="application/vnd.openxmlformats-officedocument.drawingml.chart+xml"/>
  <Override PartName="/ppt/charts/style50.xml" ContentType="application/vnd.ms-office.chartstyle+xml"/>
  <Override PartName="/ppt/charts/colors50.xml" ContentType="application/vnd.ms-office.chartcolorstyle+xml"/>
  <Override PartName="/ppt/charts/chart51.xml" ContentType="application/vnd.openxmlformats-officedocument.drawingml.chart+xml"/>
  <Override PartName="/ppt/charts/style51.xml" ContentType="application/vnd.ms-office.chartstyle+xml"/>
  <Override PartName="/ppt/charts/colors51.xml" ContentType="application/vnd.ms-office.chartcolorstyle+xml"/>
  <Override PartName="/ppt/charts/chart52.xml" ContentType="application/vnd.openxmlformats-officedocument.drawingml.chart+xml"/>
  <Override PartName="/ppt/charts/style52.xml" ContentType="application/vnd.ms-office.chartstyle+xml"/>
  <Override PartName="/ppt/charts/colors52.xml" ContentType="application/vnd.ms-office.chartcolorstyle+xml"/>
  <Override PartName="/ppt/charts/chart53.xml" ContentType="application/vnd.openxmlformats-officedocument.drawingml.chart+xml"/>
  <Override PartName="/ppt/charts/style53.xml" ContentType="application/vnd.ms-office.chartstyle+xml"/>
  <Override PartName="/ppt/charts/colors53.xml" ContentType="application/vnd.ms-office.chartcolorstyle+xml"/>
  <Override PartName="/ppt/charts/chart54.xml" ContentType="application/vnd.openxmlformats-officedocument.drawingml.chart+xml"/>
  <Override PartName="/ppt/charts/style54.xml" ContentType="application/vnd.ms-office.chartstyle+xml"/>
  <Override PartName="/ppt/charts/colors54.xml" ContentType="application/vnd.ms-office.chartcolorstyle+xml"/>
  <Override PartName="/ppt/charts/chart55.xml" ContentType="application/vnd.openxmlformats-officedocument.drawingml.chart+xml"/>
  <Override PartName="/ppt/charts/style55.xml" ContentType="application/vnd.ms-office.chartstyle+xml"/>
  <Override PartName="/ppt/charts/colors55.xml" ContentType="application/vnd.ms-office.chartcolorstyle+xml"/>
  <Override PartName="/ppt/charts/chart56.xml" ContentType="application/vnd.openxmlformats-officedocument.drawingml.chart+xml"/>
  <Override PartName="/ppt/charts/style56.xml" ContentType="application/vnd.ms-office.chartstyle+xml"/>
  <Override PartName="/ppt/charts/colors5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sldIdLst>
    <p:sldId id="258" r:id="rId2"/>
    <p:sldId id="338" r:id="rId3"/>
    <p:sldId id="339" r:id="rId4"/>
    <p:sldId id="340" r:id="rId5"/>
    <p:sldId id="341" r:id="rId6"/>
    <p:sldId id="342" r:id="rId7"/>
    <p:sldId id="343" r:id="rId8"/>
    <p:sldId id="344" r:id="rId9"/>
    <p:sldId id="345" r:id="rId10"/>
    <p:sldId id="346" r:id="rId11"/>
    <p:sldId id="347" r:id="rId12"/>
    <p:sldId id="348" r:id="rId13"/>
    <p:sldId id="349" r:id="rId14"/>
    <p:sldId id="350" r:id="rId15"/>
    <p:sldId id="351" r:id="rId16"/>
    <p:sldId id="352" r:id="rId17"/>
    <p:sldId id="353" r:id="rId18"/>
    <p:sldId id="354" r:id="rId19"/>
    <p:sldId id="355" r:id="rId20"/>
    <p:sldId id="356" r:id="rId21"/>
    <p:sldId id="357" r:id="rId22"/>
    <p:sldId id="358" r:id="rId23"/>
    <p:sldId id="359" r:id="rId24"/>
    <p:sldId id="360" r:id="rId25"/>
    <p:sldId id="361" r:id="rId26"/>
    <p:sldId id="362" r:id="rId27"/>
    <p:sldId id="363" r:id="rId28"/>
    <p:sldId id="364" r:id="rId29"/>
    <p:sldId id="365" r:id="rId30"/>
    <p:sldId id="366" r:id="rId31"/>
    <p:sldId id="289" r:id="rId32"/>
    <p:sldId id="304" r:id="rId33"/>
    <p:sldId id="306" r:id="rId34"/>
    <p:sldId id="316" r:id="rId35"/>
    <p:sldId id="319" r:id="rId36"/>
    <p:sldId id="290" r:id="rId37"/>
    <p:sldId id="307" r:id="rId38"/>
    <p:sldId id="292" r:id="rId39"/>
    <p:sldId id="308" r:id="rId40"/>
    <p:sldId id="320" r:id="rId41"/>
    <p:sldId id="317" r:id="rId42"/>
    <p:sldId id="367" r:id="rId43"/>
    <p:sldId id="291" r:id="rId44"/>
    <p:sldId id="328" r:id="rId45"/>
    <p:sldId id="321" r:id="rId46"/>
    <p:sldId id="283" r:id="rId47"/>
    <p:sldId id="311" r:id="rId48"/>
    <p:sldId id="285" r:id="rId49"/>
    <p:sldId id="312" r:id="rId50"/>
    <p:sldId id="275" r:id="rId51"/>
    <p:sldId id="322" r:id="rId52"/>
    <p:sldId id="279" r:id="rId53"/>
    <p:sldId id="314" r:id="rId54"/>
    <p:sldId id="331" r:id="rId55"/>
    <p:sldId id="323" r:id="rId56"/>
    <p:sldId id="309" r:id="rId57"/>
    <p:sldId id="325" r:id="rId58"/>
    <p:sldId id="298" r:id="rId59"/>
    <p:sldId id="330" r:id="rId60"/>
    <p:sldId id="327" r:id="rId61"/>
    <p:sldId id="326" r:id="rId62"/>
    <p:sldId id="329" r:id="rId63"/>
    <p:sldId id="310" r:id="rId64"/>
    <p:sldId id="336" r:id="rId65"/>
    <p:sldId id="337" r:id="rId66"/>
  </p:sldIdLst>
  <p:sldSz cx="12192000" cy="6858000"/>
  <p:notesSz cx="6797675" cy="99250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Бочкарева Наталья Николаевна" initials="БНН" lastIdx="1" clrIdx="0">
    <p:extLst>
      <p:ext uri="{19B8F6BF-5375-455C-9EA6-DF929625EA0E}">
        <p15:presenceInfo xmlns:p15="http://schemas.microsoft.com/office/powerpoint/2012/main" userId="Бочкарева Наталья Николаевна" providerId="None"/>
      </p:ext>
    </p:extLst>
  </p:cmAuthor>
  <p:cmAuthor id="2" name="Мамаева Людмила Михайловна" initials="МЛМ" lastIdx="17" clrIdx="1">
    <p:extLst>
      <p:ext uri="{19B8F6BF-5375-455C-9EA6-DF929625EA0E}">
        <p15:presenceInfo xmlns:p15="http://schemas.microsoft.com/office/powerpoint/2012/main" userId="S-1-5-21-3534479751-2661439531-386584812-112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CC"/>
    <a:srgbClr val="9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39" autoAdjust="0"/>
    <p:restoredTop sz="95455" autoAdjust="0"/>
  </p:normalViewPr>
  <p:slideViewPr>
    <p:cSldViewPr snapToGrid="0">
      <p:cViewPr varScale="1">
        <p:scale>
          <a:sx n="123" d="100"/>
          <a:sy n="123" d="100"/>
        </p:scale>
        <p:origin x="18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3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4.xlsx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5.xlsx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6.xlsx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7.xlsx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8.xlsx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9.xlsx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0.xlsx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1.xlsx"/><Relationship Id="rId2" Type="http://schemas.microsoft.com/office/2011/relationships/chartColorStyle" Target="colors32.xml"/><Relationship Id="rId1" Type="http://schemas.microsoft.com/office/2011/relationships/chartStyle" Target="style32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2.xlsx"/><Relationship Id="rId2" Type="http://schemas.microsoft.com/office/2011/relationships/chartColorStyle" Target="colors33.xml"/><Relationship Id="rId1" Type="http://schemas.microsoft.com/office/2011/relationships/chartStyle" Target="style33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3.xlsx"/><Relationship Id="rId2" Type="http://schemas.microsoft.com/office/2011/relationships/chartColorStyle" Target="colors34.xml"/><Relationship Id="rId1" Type="http://schemas.microsoft.com/office/2011/relationships/chartStyle" Target="style34.xm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4.xlsx"/><Relationship Id="rId2" Type="http://schemas.microsoft.com/office/2011/relationships/chartColorStyle" Target="colors35.xml"/><Relationship Id="rId1" Type="http://schemas.microsoft.com/office/2011/relationships/chartStyle" Target="style35.xm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5.xlsx"/><Relationship Id="rId2" Type="http://schemas.microsoft.com/office/2011/relationships/chartColorStyle" Target="colors36.xml"/><Relationship Id="rId1" Type="http://schemas.microsoft.com/office/2011/relationships/chartStyle" Target="style36.xml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6.xlsx"/><Relationship Id="rId2" Type="http://schemas.microsoft.com/office/2011/relationships/chartColorStyle" Target="colors37.xml"/><Relationship Id="rId1" Type="http://schemas.microsoft.com/office/2011/relationships/chartStyle" Target="style37.xml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7.xlsx"/><Relationship Id="rId2" Type="http://schemas.microsoft.com/office/2011/relationships/chartColorStyle" Target="colors38.xml"/><Relationship Id="rId1" Type="http://schemas.microsoft.com/office/2011/relationships/chartStyle" Target="style38.xml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8.xlsx"/><Relationship Id="rId2" Type="http://schemas.microsoft.com/office/2011/relationships/chartColorStyle" Target="colors39.xml"/><Relationship Id="rId1" Type="http://schemas.microsoft.com/office/2011/relationships/chartStyle" Target="style39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4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9.xlsx"/><Relationship Id="rId2" Type="http://schemas.microsoft.com/office/2011/relationships/chartColorStyle" Target="colors40.xml"/><Relationship Id="rId1" Type="http://schemas.microsoft.com/office/2011/relationships/chartStyle" Target="style40.xml"/></Relationships>
</file>

<file path=ppt/charts/_rels/chart4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0.xlsx"/><Relationship Id="rId2" Type="http://schemas.microsoft.com/office/2011/relationships/chartColorStyle" Target="colors41.xml"/><Relationship Id="rId1" Type="http://schemas.microsoft.com/office/2011/relationships/chartStyle" Target="style41.xml"/></Relationships>
</file>

<file path=ppt/charts/_rels/chart4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1.xlsx"/><Relationship Id="rId2" Type="http://schemas.microsoft.com/office/2011/relationships/chartColorStyle" Target="colors42.xml"/><Relationship Id="rId1" Type="http://schemas.microsoft.com/office/2011/relationships/chartStyle" Target="style42.xml"/></Relationships>
</file>

<file path=ppt/charts/_rels/chart4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2.xlsx"/><Relationship Id="rId2" Type="http://schemas.microsoft.com/office/2011/relationships/chartColorStyle" Target="colors43.xml"/><Relationship Id="rId1" Type="http://schemas.microsoft.com/office/2011/relationships/chartStyle" Target="style43.xml"/></Relationships>
</file>

<file path=ppt/charts/_rels/chart4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3.xlsx"/><Relationship Id="rId2" Type="http://schemas.microsoft.com/office/2011/relationships/chartColorStyle" Target="colors44.xml"/><Relationship Id="rId1" Type="http://schemas.microsoft.com/office/2011/relationships/chartStyle" Target="style44.xml"/></Relationships>
</file>

<file path=ppt/charts/_rels/chart4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4.xlsx"/><Relationship Id="rId2" Type="http://schemas.microsoft.com/office/2011/relationships/chartColorStyle" Target="colors45.xml"/><Relationship Id="rId1" Type="http://schemas.microsoft.com/office/2011/relationships/chartStyle" Target="style45.xml"/></Relationships>
</file>

<file path=ppt/charts/_rels/chart4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5.xlsx"/><Relationship Id="rId2" Type="http://schemas.microsoft.com/office/2011/relationships/chartColorStyle" Target="colors46.xml"/><Relationship Id="rId1" Type="http://schemas.microsoft.com/office/2011/relationships/chartStyle" Target="style46.xml"/></Relationships>
</file>

<file path=ppt/charts/_rels/chart4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6.xlsx"/><Relationship Id="rId2" Type="http://schemas.microsoft.com/office/2011/relationships/chartColorStyle" Target="colors47.xml"/><Relationship Id="rId1" Type="http://schemas.microsoft.com/office/2011/relationships/chartStyle" Target="style47.xml"/></Relationships>
</file>

<file path=ppt/charts/_rels/chart4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7.xlsx"/><Relationship Id="rId2" Type="http://schemas.microsoft.com/office/2011/relationships/chartColorStyle" Target="colors48.xml"/><Relationship Id="rId1" Type="http://schemas.microsoft.com/office/2011/relationships/chartStyle" Target="style48.xml"/></Relationships>
</file>

<file path=ppt/charts/_rels/chart4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8.xlsx"/><Relationship Id="rId2" Type="http://schemas.microsoft.com/office/2011/relationships/chartColorStyle" Target="colors49.xml"/><Relationship Id="rId1" Type="http://schemas.microsoft.com/office/2011/relationships/chartStyle" Target="style49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5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9.xlsx"/><Relationship Id="rId2" Type="http://schemas.microsoft.com/office/2011/relationships/chartColorStyle" Target="colors50.xml"/><Relationship Id="rId1" Type="http://schemas.microsoft.com/office/2011/relationships/chartStyle" Target="style50.xml"/></Relationships>
</file>

<file path=ppt/charts/_rels/chart5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0.xlsx"/><Relationship Id="rId2" Type="http://schemas.microsoft.com/office/2011/relationships/chartColorStyle" Target="colors51.xml"/><Relationship Id="rId1" Type="http://schemas.microsoft.com/office/2011/relationships/chartStyle" Target="style51.xml"/></Relationships>
</file>

<file path=ppt/charts/_rels/chart5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1.xlsx"/><Relationship Id="rId2" Type="http://schemas.microsoft.com/office/2011/relationships/chartColorStyle" Target="colors52.xml"/><Relationship Id="rId1" Type="http://schemas.microsoft.com/office/2011/relationships/chartStyle" Target="style52.xml"/></Relationships>
</file>

<file path=ppt/charts/_rels/chart5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2.xlsx"/><Relationship Id="rId2" Type="http://schemas.microsoft.com/office/2011/relationships/chartColorStyle" Target="colors53.xml"/><Relationship Id="rId1" Type="http://schemas.microsoft.com/office/2011/relationships/chartStyle" Target="style53.xml"/></Relationships>
</file>

<file path=ppt/charts/_rels/chart5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3.xlsx"/><Relationship Id="rId2" Type="http://schemas.microsoft.com/office/2011/relationships/chartColorStyle" Target="colors54.xml"/><Relationship Id="rId1" Type="http://schemas.microsoft.com/office/2011/relationships/chartStyle" Target="style54.xml"/></Relationships>
</file>

<file path=ppt/charts/_rels/chart5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4.xlsx"/><Relationship Id="rId2" Type="http://schemas.microsoft.com/office/2011/relationships/chartColorStyle" Target="colors55.xml"/><Relationship Id="rId1" Type="http://schemas.microsoft.com/office/2011/relationships/chartStyle" Target="style55.xml"/></Relationships>
</file>

<file path=ppt/charts/_rels/chart5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5.xlsx"/><Relationship Id="rId2" Type="http://schemas.microsoft.com/office/2011/relationships/chartColorStyle" Target="colors56.xml"/><Relationship Id="rId1" Type="http://schemas.microsoft.com/office/2011/relationships/chartStyle" Target="style56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13083953173052"/>
          <c:y val="4.8459155515066805E-2"/>
          <c:w val="0.53996107638371893"/>
          <c:h val="0.94286408167717684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D00-484B-BF06-C644FB623A7C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D00-484B-BF06-C644FB623A7C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D00-484B-BF06-C644FB623A7C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D00-484B-BF06-C644FB623A7C}"/>
              </c:ext>
            </c:extLst>
          </c:dPt>
          <c:dPt>
            <c:idx val="4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FD00-484B-BF06-C644FB623A7C}"/>
              </c:ext>
            </c:extLst>
          </c:dPt>
          <c:dLbls>
            <c:dLbl>
              <c:idx val="0"/>
              <c:layout>
                <c:manualLayout>
                  <c:x val="0.20359441845077034"/>
                  <c:y val="-8.3514094830145075E-2"/>
                </c:manualLayout>
              </c:layout>
              <c:tx>
                <c:rich>
                  <a:bodyPr/>
                  <a:lstStyle/>
                  <a:p>
                    <a:fld id="{D0EF027A-DD4D-452B-96F7-975D8501B769}" type="CATEGORYNAME">
                      <a:rPr lang="ru-RU"/>
                      <a:pPr/>
                      <a:t>[ИМЯ КАТЕГОРИИ]</a:t>
                    </a:fld>
                    <a:r>
                      <a:rPr lang="ru-RU" baseline="0" dirty="0"/>
                      <a:t>
39.7 км</a:t>
                    </a:r>
                    <a:r>
                      <a:rPr lang="ru-RU" baseline="30000" dirty="0"/>
                      <a:t>2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FD00-484B-BF06-C644FB623A7C}"/>
                </c:ext>
              </c:extLst>
            </c:dLbl>
            <c:dLbl>
              <c:idx val="1"/>
              <c:layout>
                <c:manualLayout>
                  <c:x val="0.24195278714439364"/>
                  <c:y val="-2.1264917381313441E-17"/>
                </c:manualLayout>
              </c:layout>
              <c:tx>
                <c:rich>
                  <a:bodyPr/>
                  <a:lstStyle/>
                  <a:p>
                    <a:fld id="{956E58C5-683D-4A09-99DF-1F47EB490E9C}" type="CATEGORYNAME">
                      <a:rPr lang="ru-RU"/>
                      <a:pPr/>
                      <a:t>[ИМЯ КАТЕГОРИИ]</a:t>
                    </a:fld>
                    <a:r>
                      <a:rPr lang="ru-RU" baseline="0" dirty="0"/>
                      <a:t>
114,46 км</a:t>
                    </a:r>
                    <a:r>
                      <a:rPr lang="ru-RU" baseline="30000" dirty="0"/>
                      <a:t>2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FD00-484B-BF06-C644FB623A7C}"/>
                </c:ext>
              </c:extLst>
            </c:dLbl>
            <c:dLbl>
              <c:idx val="2"/>
              <c:layout>
                <c:manualLayout>
                  <c:x val="0.20064377470510697"/>
                  <c:y val="0.10439261853768141"/>
                </c:manualLayout>
              </c:layout>
              <c:tx>
                <c:rich>
                  <a:bodyPr/>
                  <a:lstStyle/>
                  <a:p>
                    <a:fld id="{58B6FCB6-F9E5-4266-A7E4-5B0B7CC645B8}" type="CATEGORYNAME">
                      <a:rPr lang="ru-RU" smtClean="0"/>
                      <a:pPr/>
                      <a:t>[ИМЯ КАТЕГОРИИ]</a:t>
                    </a:fld>
                    <a:endParaRPr lang="ru-RU" baseline="0" dirty="0"/>
                  </a:p>
                  <a:p>
                    <a:r>
                      <a:rPr lang="ru-RU" baseline="0" dirty="0"/>
                      <a:t>7,21 км</a:t>
                    </a:r>
                    <a:r>
                      <a:rPr lang="ru-RU" baseline="30000" dirty="0"/>
                      <a:t>2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FD00-484B-BF06-C644FB623A7C}"/>
                </c:ext>
              </c:extLst>
            </c:dLbl>
            <c:dLbl>
              <c:idx val="3"/>
              <c:layout>
                <c:manualLayout>
                  <c:x val="-0.20506974032360201"/>
                  <c:y val="-9.7433110635169337E-2"/>
                </c:manualLayout>
              </c:layout>
              <c:tx>
                <c:rich>
                  <a:bodyPr/>
                  <a:lstStyle/>
                  <a:p>
                    <a:fld id="{2073B15B-EE1A-4EA2-8100-C33298DBC686}" type="CATEGORYNAME">
                      <a:rPr lang="ru-RU" smtClean="0"/>
                      <a:pPr/>
                      <a:t>[ИМЯ КАТЕГОРИИ]</a:t>
                    </a:fld>
                    <a:endParaRPr lang="ru-RU" baseline="0" dirty="0"/>
                  </a:p>
                  <a:p>
                    <a:r>
                      <a:rPr lang="ru-RU" baseline="0" dirty="0"/>
                      <a:t>513,33 км</a:t>
                    </a:r>
                    <a:r>
                      <a:rPr lang="ru-RU" baseline="30000" dirty="0"/>
                      <a:t>2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FD00-484B-BF06-C644FB623A7C}"/>
                </c:ext>
              </c:extLst>
            </c:dLbl>
            <c:dLbl>
              <c:idx val="4"/>
              <c:layout>
                <c:manualLayout>
                  <c:x val="-0.23900214339873041"/>
                  <c:y val="-5.5676063220096723E-2"/>
                </c:manualLayout>
              </c:layout>
              <c:tx>
                <c:rich>
                  <a:bodyPr/>
                  <a:lstStyle/>
                  <a:p>
                    <a:fld id="{112FF402-594E-434B-9814-48EDC7BFF930}" type="CATEGORYNAME">
                      <a:rPr lang="ru-RU"/>
                      <a:pPr/>
                      <a:t>[ИМЯ КАТЕГОРИИ]</a:t>
                    </a:fld>
                    <a:r>
                      <a:rPr lang="ru-RU" baseline="0" dirty="0"/>
                      <a:t>
0,32 км</a:t>
                    </a:r>
                    <a:r>
                      <a:rPr lang="ru-RU" baseline="30000" dirty="0"/>
                      <a:t>2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FD00-484B-BF06-C644FB623A7C}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Лист1!$A$2:$A$6</c:f>
              <c:strCache>
                <c:ptCount val="5"/>
                <c:pt idx="0">
                  <c:v>Земли населенных пунктов</c:v>
                </c:pt>
                <c:pt idx="1">
                  <c:v>земли сельскохозяйственного назначения и запаса</c:v>
                </c:pt>
                <c:pt idx="2">
                  <c:v>земли промышленности, энергетики, транспорта, связи и иного назначения </c:v>
                </c:pt>
                <c:pt idx="3">
                  <c:v>земли лесного фонда и водных объектов</c:v>
                </c:pt>
                <c:pt idx="4">
                  <c:v>особо охраняемые природные территории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5.9</c:v>
                </c:pt>
                <c:pt idx="1">
                  <c:v>16.95</c:v>
                </c:pt>
                <c:pt idx="2">
                  <c:v>1.1000000000000001</c:v>
                </c:pt>
                <c:pt idx="3">
                  <c:v>76</c:v>
                </c:pt>
                <c:pt idx="4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C34-4B82-8183-C56E157850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280428215945495"/>
          <c:y val="0.17695079192358845"/>
          <c:w val="0.92221321358267727"/>
          <c:h val="0.76748654235442049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t" anchorCtr="1">
                <a:spAutoFit/>
              </a:bodyPr>
              <a:lstStyle/>
              <a:p>
                <a:pPr>
                  <a:defRPr sz="1400" b="1" i="1" u="none" strike="noStrike" kern="1200" baseline="0">
                    <a:solidFill>
                      <a:srgbClr val="0066CC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2021</c:v>
                </c:pt>
                <c:pt idx="2">
                  <c:v>2025</c:v>
                </c:pt>
                <c:pt idx="3">
                  <c:v>2035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123.6</c:v>
                </c:pt>
                <c:pt idx="1">
                  <c:v>25.8</c:v>
                </c:pt>
                <c:pt idx="2">
                  <c:v>32.4</c:v>
                </c:pt>
                <c:pt idx="3">
                  <c:v>67.8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A48-4766-B520-E92F022A72E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42426880"/>
        <c:axId val="142428416"/>
        <c:axId val="0"/>
      </c:bar3DChart>
      <c:catAx>
        <c:axId val="142426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2428416"/>
        <c:crosses val="autoZero"/>
        <c:auto val="1"/>
        <c:lblAlgn val="ctr"/>
        <c:lblOffset val="100"/>
        <c:noMultiLvlLbl val="0"/>
      </c:catAx>
      <c:valAx>
        <c:axId val="142428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24268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7786786417322867E-2"/>
          <c:y val="0.17695071500057116"/>
          <c:w val="0.92221321358267727"/>
          <c:h val="0.76748654235442049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t" anchorCtr="1">
                <a:spAutoFit/>
              </a:bodyPr>
              <a:lstStyle/>
              <a:p>
                <a:pPr>
                  <a:defRPr sz="1400" b="1" i="1" u="none" strike="noStrike" kern="1200" baseline="0">
                    <a:solidFill>
                      <a:srgbClr val="0066CC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2021</c:v>
                </c:pt>
                <c:pt idx="2">
                  <c:v>2025</c:v>
                </c:pt>
                <c:pt idx="3">
                  <c:v>2035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276.06</c:v>
                </c:pt>
                <c:pt idx="1">
                  <c:v>290.38</c:v>
                </c:pt>
                <c:pt idx="2">
                  <c:v>309.39999999999998</c:v>
                </c:pt>
                <c:pt idx="3">
                  <c:v>362.6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FE-4288-840C-18E57BB5C42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42466432"/>
        <c:axId val="142468224"/>
        <c:axId val="0"/>
      </c:bar3DChart>
      <c:catAx>
        <c:axId val="142466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2468224"/>
        <c:crosses val="autoZero"/>
        <c:auto val="1"/>
        <c:lblAlgn val="ctr"/>
        <c:lblOffset val="100"/>
        <c:noMultiLvlLbl val="0"/>
      </c:catAx>
      <c:valAx>
        <c:axId val="142468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2466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9420399458581583E-2"/>
          <c:y val="0.15744482329631848"/>
          <c:w val="0.92221321358267727"/>
          <c:h val="0.76748644580626335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t" anchorCtr="1">
                <a:spAutoFit/>
              </a:bodyPr>
              <a:lstStyle/>
              <a:p>
                <a:pPr>
                  <a:defRPr sz="1400" b="1" i="1" u="none" strike="noStrike" kern="1200" baseline="0">
                    <a:solidFill>
                      <a:srgbClr val="0066CC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2021</c:v>
                </c:pt>
                <c:pt idx="2">
                  <c:v>2025</c:v>
                </c:pt>
                <c:pt idx="3">
                  <c:v>2035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13.4</c:v>
                </c:pt>
                <c:pt idx="1">
                  <c:v>20.94</c:v>
                </c:pt>
                <c:pt idx="2">
                  <c:v>21.1</c:v>
                </c:pt>
                <c:pt idx="3">
                  <c:v>21.53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BC0-4C70-BA94-CB4537EF97A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42466432"/>
        <c:axId val="142468224"/>
        <c:axId val="0"/>
      </c:bar3DChart>
      <c:catAx>
        <c:axId val="142466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2468224"/>
        <c:crosses val="autoZero"/>
        <c:auto val="1"/>
        <c:lblAlgn val="ctr"/>
        <c:lblOffset val="100"/>
        <c:noMultiLvlLbl val="0"/>
      </c:catAx>
      <c:valAx>
        <c:axId val="142468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2466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103495691852564"/>
          <c:y val="6.0078177574776993E-2"/>
          <c:w val="0.92221321358267727"/>
          <c:h val="0.76748654235442049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t" anchorCtr="1">
                <a:spAutoFit/>
              </a:bodyPr>
              <a:lstStyle/>
              <a:p>
                <a:pPr>
                  <a:defRPr sz="1400" b="1" i="1" u="none" strike="noStrike" kern="1200" baseline="0">
                    <a:solidFill>
                      <a:srgbClr val="0066CC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2021</c:v>
                </c:pt>
                <c:pt idx="2">
                  <c:v>2025</c:v>
                </c:pt>
                <c:pt idx="3">
                  <c:v>2035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A03-4960-A6FE-EE732209528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42426880"/>
        <c:axId val="142428416"/>
        <c:axId val="0"/>
      </c:bar3DChart>
      <c:catAx>
        <c:axId val="142426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2428416"/>
        <c:crosses val="autoZero"/>
        <c:auto val="1"/>
        <c:lblAlgn val="ctr"/>
        <c:lblOffset val="100"/>
        <c:noMultiLvlLbl val="0"/>
      </c:catAx>
      <c:valAx>
        <c:axId val="142428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24268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7786786417322867E-2"/>
          <c:y val="0.17695071500057116"/>
          <c:w val="0.92221321358267727"/>
          <c:h val="0.76748654235442049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t" anchorCtr="1">
                <a:spAutoFit/>
              </a:bodyPr>
              <a:lstStyle/>
              <a:p>
                <a:pPr>
                  <a:defRPr sz="1400" b="1" i="1" u="none" strike="noStrike" kern="1200" baseline="0">
                    <a:solidFill>
                      <a:srgbClr val="0066CC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2021</c:v>
                </c:pt>
                <c:pt idx="2">
                  <c:v>2025</c:v>
                </c:pt>
                <c:pt idx="3">
                  <c:v>2035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1.89</c:v>
                </c:pt>
                <c:pt idx="1">
                  <c:v>1.74</c:v>
                </c:pt>
                <c:pt idx="2">
                  <c:v>1.74</c:v>
                </c:pt>
                <c:pt idx="3">
                  <c:v>1.72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2F-4412-9860-5E92AE369D0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42466432"/>
        <c:axId val="142468224"/>
        <c:axId val="0"/>
      </c:bar3DChart>
      <c:catAx>
        <c:axId val="142466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2468224"/>
        <c:crosses val="autoZero"/>
        <c:auto val="1"/>
        <c:lblAlgn val="ctr"/>
        <c:lblOffset val="100"/>
        <c:noMultiLvlLbl val="0"/>
      </c:catAx>
      <c:valAx>
        <c:axId val="142468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2466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280428215945495"/>
          <c:y val="0.13344916041225813"/>
          <c:w val="0.92221321358267727"/>
          <c:h val="0.76748633671807209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t" anchorCtr="1">
                <a:spAutoFit/>
              </a:bodyPr>
              <a:lstStyle/>
              <a:p>
                <a:pPr>
                  <a:defRPr sz="1400" b="1" i="1" u="none" strike="noStrike" kern="1200" baseline="0">
                    <a:solidFill>
                      <a:srgbClr val="0066CC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2021</c:v>
                </c:pt>
                <c:pt idx="2">
                  <c:v>2025</c:v>
                </c:pt>
                <c:pt idx="3">
                  <c:v>2035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25.82</c:v>
                </c:pt>
                <c:pt idx="1">
                  <c:v>48.83</c:v>
                </c:pt>
                <c:pt idx="2">
                  <c:v>50.8</c:v>
                </c:pt>
                <c:pt idx="3">
                  <c:v>56.1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A48-4766-B520-E92F022A72E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42426880"/>
        <c:axId val="142428416"/>
        <c:axId val="0"/>
      </c:bar3DChart>
      <c:catAx>
        <c:axId val="142426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2428416"/>
        <c:crosses val="autoZero"/>
        <c:auto val="1"/>
        <c:lblAlgn val="ctr"/>
        <c:lblOffset val="100"/>
        <c:noMultiLvlLbl val="0"/>
      </c:catAx>
      <c:valAx>
        <c:axId val="142428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24268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7786786417322867E-2"/>
          <c:y val="9.3457083735324895E-2"/>
          <c:w val="0.92221321358267727"/>
          <c:h val="0.78283250798367598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t" anchorCtr="1">
                <a:spAutoFit/>
              </a:bodyPr>
              <a:lstStyle/>
              <a:p>
                <a:pPr>
                  <a:defRPr sz="1400" b="1" i="1" u="none" strike="noStrike" kern="1200" baseline="0">
                    <a:solidFill>
                      <a:srgbClr val="0066CC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2021</c:v>
                </c:pt>
                <c:pt idx="2">
                  <c:v>2025</c:v>
                </c:pt>
                <c:pt idx="3">
                  <c:v>2035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66.16</c:v>
                </c:pt>
                <c:pt idx="1">
                  <c:v>66.819999999999993</c:v>
                </c:pt>
                <c:pt idx="2">
                  <c:v>67.48</c:v>
                </c:pt>
                <c:pt idx="3">
                  <c:v>69.52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FE-4288-840C-18E57BB5C42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42466432"/>
        <c:axId val="142468224"/>
        <c:axId val="0"/>
      </c:bar3DChart>
      <c:catAx>
        <c:axId val="142466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2468224"/>
        <c:crosses val="autoZero"/>
        <c:auto val="1"/>
        <c:lblAlgn val="ctr"/>
        <c:lblOffset val="100"/>
        <c:noMultiLvlLbl val="0"/>
      </c:catAx>
      <c:valAx>
        <c:axId val="142468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2466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7786786417322867E-2"/>
          <c:y val="0.17695071500057116"/>
          <c:w val="0.92221321358267727"/>
          <c:h val="0.7237017372853467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t" anchorCtr="1">
                <a:spAutoFit/>
              </a:bodyPr>
              <a:lstStyle/>
              <a:p>
                <a:pPr>
                  <a:defRPr sz="1400" b="1" i="1" u="none" strike="noStrike" kern="1200" baseline="0">
                    <a:solidFill>
                      <a:srgbClr val="0066CC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2021</c:v>
                </c:pt>
                <c:pt idx="2">
                  <c:v>2025</c:v>
                </c:pt>
                <c:pt idx="3">
                  <c:v>2035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0</c:v>
                </c:pt>
                <c:pt idx="1">
                  <c:v>2</c:v>
                </c:pt>
                <c:pt idx="2">
                  <c:v>12</c:v>
                </c:pt>
                <c:pt idx="3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2F-4412-9860-5E92AE369D0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42671232"/>
        <c:axId val="142681216"/>
        <c:axId val="0"/>
      </c:bar3DChart>
      <c:catAx>
        <c:axId val="142671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2681216"/>
        <c:crosses val="autoZero"/>
        <c:auto val="1"/>
        <c:lblAlgn val="ctr"/>
        <c:lblOffset val="100"/>
        <c:noMultiLvlLbl val="0"/>
      </c:catAx>
      <c:valAx>
        <c:axId val="142681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26712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7786786417322867E-2"/>
          <c:y val="0.17695071500057116"/>
          <c:w val="0.92221321358267727"/>
          <c:h val="0.76748654235442049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t" anchorCtr="1">
                <a:spAutoFit/>
              </a:bodyPr>
              <a:lstStyle/>
              <a:p>
                <a:pPr>
                  <a:defRPr sz="1400" b="1" i="1" u="none" strike="noStrike" kern="1200" baseline="0">
                    <a:solidFill>
                      <a:srgbClr val="0066CC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2021</c:v>
                </c:pt>
                <c:pt idx="2">
                  <c:v>2025</c:v>
                </c:pt>
                <c:pt idx="3">
                  <c:v>2035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55</c:v>
                </c:pt>
                <c:pt idx="1">
                  <c:v>65</c:v>
                </c:pt>
                <c:pt idx="2">
                  <c:v>72</c:v>
                </c:pt>
                <c:pt idx="3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A48-4766-B520-E92F022A72E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42705408"/>
        <c:axId val="142706944"/>
        <c:axId val="0"/>
      </c:bar3DChart>
      <c:catAx>
        <c:axId val="142705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2706944"/>
        <c:crosses val="autoZero"/>
        <c:auto val="1"/>
        <c:lblAlgn val="ctr"/>
        <c:lblOffset val="100"/>
        <c:noMultiLvlLbl val="0"/>
      </c:catAx>
      <c:valAx>
        <c:axId val="1427069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2705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9420399458581583E-2"/>
          <c:y val="0.12585352263427427"/>
          <c:w val="0.92221321358267727"/>
          <c:h val="0.76748648666896702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t" anchorCtr="1">
                <a:spAutoFit/>
              </a:bodyPr>
              <a:lstStyle/>
              <a:p>
                <a:pPr>
                  <a:defRPr sz="1400" b="1" i="1" u="none" strike="noStrike" kern="1200" baseline="0">
                    <a:solidFill>
                      <a:srgbClr val="0066CC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2021</c:v>
                </c:pt>
                <c:pt idx="2">
                  <c:v>2025</c:v>
                </c:pt>
                <c:pt idx="3">
                  <c:v>2035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25</c:v>
                </c:pt>
                <c:pt idx="3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98-4B5A-B225-2D443BAEF87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42466432"/>
        <c:axId val="142468224"/>
        <c:axId val="0"/>
      </c:bar3DChart>
      <c:catAx>
        <c:axId val="142466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2468224"/>
        <c:crosses val="autoZero"/>
        <c:auto val="1"/>
        <c:lblAlgn val="ctr"/>
        <c:lblOffset val="100"/>
        <c:noMultiLvlLbl val="0"/>
      </c:catAx>
      <c:valAx>
        <c:axId val="142468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2466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Общая площадь жилых помещений, приходящаяся на 1 жителя </a:t>
            </a:r>
          </a:p>
        </c:rich>
      </c:tx>
      <c:layout>
        <c:manualLayout>
          <c:xMode val="edge"/>
          <c:yMode val="edge"/>
          <c:x val="0.12535715629710176"/>
          <c:y val="2.76356103335422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Лист1!$A$2:$A$10</c:f>
              <c:numCache>
                <c:formatCode>General</c:formatCode>
                <c:ptCount val="9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</c:numCache>
            </c:num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23.279999999999998</c:v>
                </c:pt>
                <c:pt idx="1">
                  <c:v>23.419999999999998</c:v>
                </c:pt>
                <c:pt idx="2">
                  <c:v>24</c:v>
                </c:pt>
                <c:pt idx="3">
                  <c:v>24.4</c:v>
                </c:pt>
                <c:pt idx="4">
                  <c:v>25.1</c:v>
                </c:pt>
                <c:pt idx="5">
                  <c:v>25.03</c:v>
                </c:pt>
                <c:pt idx="6">
                  <c:v>25.24</c:v>
                </c:pt>
                <c:pt idx="7">
                  <c:v>25.6</c:v>
                </c:pt>
                <c:pt idx="8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C49-4DD9-A607-508DF19A252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87489152"/>
        <c:axId val="124926208"/>
      </c:barChart>
      <c:catAx>
        <c:axId val="87489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4926208"/>
        <c:crosses val="autoZero"/>
        <c:auto val="1"/>
        <c:lblAlgn val="ctr"/>
        <c:lblOffset val="100"/>
        <c:noMultiLvlLbl val="0"/>
      </c:catAx>
      <c:valAx>
        <c:axId val="1249262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dirty="0" err="1"/>
                  <a:t>Кв.метр</a:t>
                </a:r>
                <a:endParaRPr lang="ru-RU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74891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9420399458581583E-2"/>
          <c:y val="0.12585352263427427"/>
          <c:w val="0.92221321358267727"/>
          <c:h val="0.76748648666896702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t" anchorCtr="1">
                <a:spAutoFit/>
              </a:bodyPr>
              <a:lstStyle/>
              <a:p>
                <a:pPr>
                  <a:defRPr sz="1400" b="1" i="1" u="none" strike="noStrike" kern="1200" baseline="0">
                    <a:solidFill>
                      <a:srgbClr val="0066CC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2021</c:v>
                </c:pt>
                <c:pt idx="2">
                  <c:v>2025</c:v>
                </c:pt>
                <c:pt idx="3">
                  <c:v>2035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50</c:v>
                </c:pt>
                <c:pt idx="1">
                  <c:v>80</c:v>
                </c:pt>
                <c:pt idx="2">
                  <c:v>90</c:v>
                </c:pt>
                <c:pt idx="3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E31-4455-8254-ED713ECC352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42466432"/>
        <c:axId val="142468224"/>
        <c:axId val="0"/>
      </c:bar3DChart>
      <c:catAx>
        <c:axId val="142466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2468224"/>
        <c:crosses val="autoZero"/>
        <c:auto val="1"/>
        <c:lblAlgn val="ctr"/>
        <c:lblOffset val="100"/>
        <c:noMultiLvlLbl val="0"/>
      </c:catAx>
      <c:valAx>
        <c:axId val="142468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2466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7786786417322867E-2"/>
          <c:y val="0.17695071500057116"/>
          <c:w val="0.92221321358267727"/>
          <c:h val="0.7237017372853467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t" anchorCtr="1">
                <a:spAutoFit/>
              </a:bodyPr>
              <a:lstStyle/>
              <a:p>
                <a:pPr>
                  <a:defRPr sz="1400" b="1" i="1" u="none" strike="noStrike" kern="1200" baseline="0">
                    <a:solidFill>
                      <a:srgbClr val="0066CC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2021</c:v>
                </c:pt>
                <c:pt idx="2">
                  <c:v>2025</c:v>
                </c:pt>
                <c:pt idx="3">
                  <c:v>2035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</c:v>
                </c:pt>
                <c:pt idx="1">
                  <c:v>3</c:v>
                </c:pt>
                <c:pt idx="2">
                  <c:v>3</c:v>
                </c:pt>
                <c:pt idx="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2F-4412-9860-5E92AE369D0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42671232"/>
        <c:axId val="142681216"/>
        <c:axId val="0"/>
      </c:bar3DChart>
      <c:catAx>
        <c:axId val="142671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2681216"/>
        <c:crosses val="autoZero"/>
        <c:auto val="1"/>
        <c:lblAlgn val="ctr"/>
        <c:lblOffset val="100"/>
        <c:noMultiLvlLbl val="0"/>
      </c:catAx>
      <c:valAx>
        <c:axId val="142681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26712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7786786417322867E-2"/>
          <c:y val="0.17695071500057116"/>
          <c:w val="0.92221321358267727"/>
          <c:h val="0.76748654235442049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t" anchorCtr="1">
                <a:spAutoFit/>
              </a:bodyPr>
              <a:lstStyle/>
              <a:p>
                <a:pPr>
                  <a:defRPr sz="1400" b="1" i="1" u="none" strike="noStrike" kern="1200" baseline="0">
                    <a:solidFill>
                      <a:srgbClr val="0066CC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2021</c:v>
                </c:pt>
                <c:pt idx="2">
                  <c:v>2025</c:v>
                </c:pt>
                <c:pt idx="3">
                  <c:v>2035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50</c:v>
                </c:pt>
                <c:pt idx="1">
                  <c:v>81</c:v>
                </c:pt>
                <c:pt idx="2">
                  <c:v>89</c:v>
                </c:pt>
                <c:pt idx="3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A48-4766-B520-E92F022A72E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42705408"/>
        <c:axId val="142706944"/>
        <c:axId val="0"/>
      </c:bar3DChart>
      <c:catAx>
        <c:axId val="142705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2706944"/>
        <c:crosses val="autoZero"/>
        <c:auto val="1"/>
        <c:lblAlgn val="ctr"/>
        <c:lblOffset val="100"/>
        <c:noMultiLvlLbl val="0"/>
      </c:catAx>
      <c:valAx>
        <c:axId val="1427069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2705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9420399458581583E-2"/>
          <c:y val="0.12585352263427427"/>
          <c:w val="0.92221321358267727"/>
          <c:h val="0.76748648666896702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t" anchorCtr="1">
                <a:spAutoFit/>
              </a:bodyPr>
              <a:lstStyle/>
              <a:p>
                <a:pPr>
                  <a:defRPr sz="1400" b="1" i="1" u="none" strike="noStrike" kern="1200" baseline="0">
                    <a:solidFill>
                      <a:srgbClr val="0066CC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2021</c:v>
                </c:pt>
                <c:pt idx="2">
                  <c:v>2025</c:v>
                </c:pt>
                <c:pt idx="3">
                  <c:v>2035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50</c:v>
                </c:pt>
                <c:pt idx="1">
                  <c:v>36</c:v>
                </c:pt>
                <c:pt idx="2">
                  <c:v>28</c:v>
                </c:pt>
                <c:pt idx="3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98-4B5A-B225-2D443BAEF87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42466432"/>
        <c:axId val="142468224"/>
        <c:axId val="0"/>
      </c:bar3DChart>
      <c:catAx>
        <c:axId val="142466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2468224"/>
        <c:crosses val="autoZero"/>
        <c:auto val="1"/>
        <c:lblAlgn val="ctr"/>
        <c:lblOffset val="100"/>
        <c:noMultiLvlLbl val="0"/>
      </c:catAx>
      <c:valAx>
        <c:axId val="142468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2466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9420399458581583E-2"/>
          <c:y val="0.12585352263427427"/>
          <c:w val="0.92221321358267727"/>
          <c:h val="0.76748648666896702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t" anchorCtr="1">
                <a:spAutoFit/>
              </a:bodyPr>
              <a:lstStyle/>
              <a:p>
                <a:pPr>
                  <a:defRPr sz="1400" b="1" i="1" u="none" strike="noStrike" kern="1200" baseline="0">
                    <a:solidFill>
                      <a:srgbClr val="0066CC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2021</c:v>
                </c:pt>
                <c:pt idx="2">
                  <c:v>2025</c:v>
                </c:pt>
                <c:pt idx="3">
                  <c:v>2035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0</c:v>
                </c:pt>
                <c:pt idx="1">
                  <c:v>40</c:v>
                </c:pt>
                <c:pt idx="2">
                  <c:v>100</c:v>
                </c:pt>
                <c:pt idx="3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E31-4455-8254-ED713ECC352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42466432"/>
        <c:axId val="142468224"/>
        <c:axId val="0"/>
      </c:bar3DChart>
      <c:catAx>
        <c:axId val="142466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2468224"/>
        <c:crosses val="autoZero"/>
        <c:auto val="1"/>
        <c:lblAlgn val="ctr"/>
        <c:lblOffset val="100"/>
        <c:noMultiLvlLbl val="0"/>
      </c:catAx>
      <c:valAx>
        <c:axId val="142468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2466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7786786417322867E-2"/>
          <c:y val="0.17695071500057116"/>
          <c:w val="0.92221321358267727"/>
          <c:h val="0.7237017372853467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t" anchorCtr="1">
                <a:spAutoFit/>
              </a:bodyPr>
              <a:lstStyle/>
              <a:p>
                <a:pPr>
                  <a:defRPr sz="1400" b="1" i="1" u="none" strike="noStrike" kern="1200" baseline="0">
                    <a:solidFill>
                      <a:srgbClr val="0066CC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2021</c:v>
                </c:pt>
                <c:pt idx="2">
                  <c:v>2025</c:v>
                </c:pt>
                <c:pt idx="3">
                  <c:v>2035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4.3</c:v>
                </c:pt>
                <c:pt idx="1">
                  <c:v>4.0999999999999996</c:v>
                </c:pt>
                <c:pt idx="2">
                  <c:v>3.4</c:v>
                </c:pt>
                <c:pt idx="3">
                  <c:v>2.7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2F-4412-9860-5E92AE369D0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42671232"/>
        <c:axId val="142681216"/>
        <c:axId val="0"/>
      </c:bar3DChart>
      <c:catAx>
        <c:axId val="142671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2681216"/>
        <c:crosses val="autoZero"/>
        <c:auto val="1"/>
        <c:lblAlgn val="ctr"/>
        <c:lblOffset val="100"/>
        <c:noMultiLvlLbl val="0"/>
      </c:catAx>
      <c:valAx>
        <c:axId val="142681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26712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5718532243223535E-2"/>
          <c:y val="0.15108174023568521"/>
          <c:w val="0.92221321358267727"/>
          <c:h val="0.76748654235442049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t" anchorCtr="1">
                <a:spAutoFit/>
              </a:bodyPr>
              <a:lstStyle/>
              <a:p>
                <a:pPr>
                  <a:defRPr sz="1400" b="1" i="1" u="none" strike="noStrike" kern="1200" baseline="0">
                    <a:solidFill>
                      <a:srgbClr val="0066CC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2021</c:v>
                </c:pt>
                <c:pt idx="2">
                  <c:v>2025</c:v>
                </c:pt>
                <c:pt idx="3">
                  <c:v>2035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24.99</c:v>
                </c:pt>
                <c:pt idx="1">
                  <c:v>25.6</c:v>
                </c:pt>
                <c:pt idx="2">
                  <c:v>31.2</c:v>
                </c:pt>
                <c:pt idx="3">
                  <c:v>54.5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A48-4766-B520-E92F022A72E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42705408"/>
        <c:axId val="142706944"/>
        <c:axId val="0"/>
      </c:bar3DChart>
      <c:catAx>
        <c:axId val="142705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2706944"/>
        <c:crosses val="autoZero"/>
        <c:auto val="1"/>
        <c:lblAlgn val="ctr"/>
        <c:lblOffset val="100"/>
        <c:noMultiLvlLbl val="0"/>
      </c:catAx>
      <c:valAx>
        <c:axId val="1427069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2705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4997957823118494E-2"/>
          <c:y val="0.12134049116707352"/>
          <c:w val="0.92221321358267727"/>
          <c:h val="0.76748644580626335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t" anchorCtr="1">
                <a:spAutoFit/>
              </a:bodyPr>
              <a:lstStyle/>
              <a:p>
                <a:pPr>
                  <a:defRPr sz="1400" b="1" i="1" u="none" strike="noStrike" kern="1200" baseline="0">
                    <a:solidFill>
                      <a:srgbClr val="0066CC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2021</c:v>
                </c:pt>
                <c:pt idx="2">
                  <c:v>2025</c:v>
                </c:pt>
                <c:pt idx="3">
                  <c:v>2035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13.3</c:v>
                </c:pt>
                <c:pt idx="1">
                  <c:v>12.6</c:v>
                </c:pt>
                <c:pt idx="2">
                  <c:v>11.9</c:v>
                </c:pt>
                <c:pt idx="3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98-4B5A-B225-2D443BAEF87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42466432"/>
        <c:axId val="142468224"/>
        <c:axId val="0"/>
      </c:bar3DChart>
      <c:catAx>
        <c:axId val="142466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2468224"/>
        <c:crosses val="autoZero"/>
        <c:auto val="1"/>
        <c:lblAlgn val="ctr"/>
        <c:lblOffset val="100"/>
        <c:noMultiLvlLbl val="0"/>
      </c:catAx>
      <c:valAx>
        <c:axId val="142468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2466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7786786417322867E-2"/>
          <c:y val="0.17695071500057116"/>
          <c:w val="0.92221321358267727"/>
          <c:h val="0.76748654235442049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t" anchorCtr="1">
                <a:spAutoFit/>
              </a:bodyPr>
              <a:lstStyle/>
              <a:p>
                <a:pPr>
                  <a:defRPr sz="1400" b="1" i="1" u="none" strike="noStrike" kern="1200" baseline="0">
                    <a:solidFill>
                      <a:srgbClr val="0066CC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2021</c:v>
                </c:pt>
                <c:pt idx="2">
                  <c:v>2025</c:v>
                </c:pt>
                <c:pt idx="3">
                  <c:v>2035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84</c:v>
                </c:pt>
                <c:pt idx="1">
                  <c:v>85</c:v>
                </c:pt>
                <c:pt idx="2">
                  <c:v>85.5</c:v>
                </c:pt>
                <c:pt idx="3">
                  <c:v>85.5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2F-4412-9860-5E92AE369D0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42980224"/>
        <c:axId val="143073280"/>
        <c:axId val="0"/>
      </c:bar3DChart>
      <c:catAx>
        <c:axId val="142980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3073280"/>
        <c:crosses val="autoZero"/>
        <c:auto val="1"/>
        <c:lblAlgn val="ctr"/>
        <c:lblOffset val="100"/>
        <c:noMultiLvlLbl val="0"/>
      </c:catAx>
      <c:valAx>
        <c:axId val="1430732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29802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7786786417322867E-2"/>
          <c:y val="0.14173373424447264"/>
          <c:w val="0.92221321358267727"/>
          <c:h val="0.76748663655211491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t" anchorCtr="1">
                <a:spAutoFit/>
              </a:bodyPr>
              <a:lstStyle/>
              <a:p>
                <a:pPr>
                  <a:defRPr sz="1400" b="1" i="1" u="none" strike="noStrike" kern="1200" baseline="0">
                    <a:solidFill>
                      <a:srgbClr val="0066CC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2021</c:v>
                </c:pt>
                <c:pt idx="2">
                  <c:v>2025</c:v>
                </c:pt>
                <c:pt idx="3">
                  <c:v>2035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9.6999999999999993</c:v>
                </c:pt>
                <c:pt idx="1">
                  <c:v>9.4</c:v>
                </c:pt>
                <c:pt idx="2">
                  <c:v>8.4</c:v>
                </c:pt>
                <c:pt idx="3">
                  <c:v>7.4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A48-4766-B520-E92F022A72E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43080832"/>
        <c:axId val="143094912"/>
        <c:axId val="0"/>
      </c:bar3DChart>
      <c:catAx>
        <c:axId val="143080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3094912"/>
        <c:crosses val="autoZero"/>
        <c:auto val="1"/>
        <c:lblAlgn val="ctr"/>
        <c:lblOffset val="100"/>
        <c:noMultiLvlLbl val="0"/>
      </c:catAx>
      <c:valAx>
        <c:axId val="1430949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30808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Жилищный фонд</a:t>
            </a:r>
            <a:r>
              <a:rPr lang="ru-RU" sz="1800" b="1" baseline="0" dirty="0">
                <a:solidFill>
                  <a:schemeClr val="accent1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1800" b="1" baseline="0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Усть-Катавского</a:t>
            </a:r>
            <a:r>
              <a:rPr lang="ru-RU" sz="1800" b="1" baseline="0" dirty="0">
                <a:solidFill>
                  <a:schemeClr val="accent1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городского округа</a:t>
            </a:r>
            <a:endParaRPr lang="ru-RU" sz="1800" b="1" dirty="0">
              <a:solidFill>
                <a:schemeClr val="accent1">
                  <a:lumMod val="50000"/>
                </a:schemeClr>
              </a:solidFill>
              <a:latin typeface="+mn-lt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8783826491208061"/>
          <c:y val="4.145341550031336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2357639349903039"/>
          <c:y val="0.27292486305503338"/>
          <c:w val="0.82892486409562582"/>
          <c:h val="0.5672180007195413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Лист1!$A$2:$A$10</c:f>
              <c:numCache>
                <c:formatCode>General</c:formatCode>
                <c:ptCount val="9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</c:numCache>
            </c:num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625.5</c:v>
                </c:pt>
                <c:pt idx="1">
                  <c:v>631.9</c:v>
                </c:pt>
                <c:pt idx="2">
                  <c:v>635.79999999999995</c:v>
                </c:pt>
                <c:pt idx="3">
                  <c:v>640.4</c:v>
                </c:pt>
                <c:pt idx="4">
                  <c:v>651.9</c:v>
                </c:pt>
                <c:pt idx="5">
                  <c:v>644.1</c:v>
                </c:pt>
                <c:pt idx="6">
                  <c:v>645.6</c:v>
                </c:pt>
                <c:pt idx="7">
                  <c:v>647.20000000000005</c:v>
                </c:pt>
                <c:pt idx="8">
                  <c:v>647.9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82-40A8-9C36-E7A8F75CB74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24593280"/>
        <c:axId val="124594816"/>
      </c:barChart>
      <c:catAx>
        <c:axId val="124593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4594816"/>
        <c:crosses val="autoZero"/>
        <c:auto val="1"/>
        <c:lblAlgn val="ctr"/>
        <c:lblOffset val="100"/>
        <c:noMultiLvlLbl val="0"/>
      </c:catAx>
      <c:valAx>
        <c:axId val="124594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dirty="0"/>
                  <a:t>Тыс.</a:t>
                </a:r>
                <a:r>
                  <a:rPr lang="ru-RU" dirty="0" err="1"/>
                  <a:t>кв</a:t>
                </a:r>
                <a:r>
                  <a:rPr lang="ru-RU" dirty="0"/>
                  <a:t>..метров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45932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7786786417322867E-2"/>
          <c:y val="0.17695071500057116"/>
          <c:w val="0.92221321358267727"/>
          <c:h val="0.76748654235442049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t" anchorCtr="1">
                <a:spAutoFit/>
              </a:bodyPr>
              <a:lstStyle/>
              <a:p>
                <a:pPr>
                  <a:defRPr sz="1400" b="1" i="1" u="none" strike="noStrike" kern="1200" baseline="0">
                    <a:solidFill>
                      <a:srgbClr val="0066CC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2021</c:v>
                </c:pt>
                <c:pt idx="2">
                  <c:v>2025</c:v>
                </c:pt>
                <c:pt idx="3">
                  <c:v>2035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0.4</c:v>
                </c:pt>
                <c:pt idx="1">
                  <c:v>0.4</c:v>
                </c:pt>
                <c:pt idx="2">
                  <c:v>0.4</c:v>
                </c:pt>
                <c:pt idx="3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12-4DC5-A33A-7FD50440EDC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42980224"/>
        <c:axId val="143073280"/>
        <c:axId val="0"/>
      </c:bar3DChart>
      <c:catAx>
        <c:axId val="142980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3073280"/>
        <c:crosses val="autoZero"/>
        <c:auto val="1"/>
        <c:lblAlgn val="ctr"/>
        <c:lblOffset val="100"/>
        <c:noMultiLvlLbl val="0"/>
      </c:catAx>
      <c:valAx>
        <c:axId val="1430732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29802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7786786417322867E-2"/>
          <c:y val="0.17695071500057116"/>
          <c:w val="0.92221321358267727"/>
          <c:h val="0.7674865423544204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От болезней кровообращения</c:v>
                </c:pt>
              </c:strCache>
            </c:strRef>
          </c:tx>
          <c:spPr>
            <a:solidFill>
              <a:schemeClr val="accent4">
                <a:shade val="76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t" anchorCtr="1">
                <a:spAutoFit/>
              </a:bodyPr>
              <a:lstStyle/>
              <a:p>
                <a:pPr>
                  <a:defRPr sz="1400" b="1" i="1" u="none" strike="noStrike" kern="1200" baseline="0">
                    <a:solidFill>
                      <a:srgbClr val="0066CC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2021</c:v>
                </c:pt>
                <c:pt idx="2">
                  <c:v>2025</c:v>
                </c:pt>
                <c:pt idx="3">
                  <c:v>2035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0.03</c:v>
                </c:pt>
                <c:pt idx="1">
                  <c:v>0.03</c:v>
                </c:pt>
                <c:pt idx="2">
                  <c:v>0.03</c:v>
                </c:pt>
                <c:pt idx="3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82-46DF-9C6E-F5435973E61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От новообразований</c:v>
                </c:pt>
              </c:strCache>
            </c:strRef>
          </c:tx>
          <c:spPr>
            <a:solidFill>
              <a:schemeClr val="accent4">
                <a:tint val="77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1" u="none" strike="noStrike" kern="1200" baseline="0">
                    <a:solidFill>
                      <a:srgbClr val="0066CC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2021</c:v>
                </c:pt>
                <c:pt idx="2">
                  <c:v>2025</c:v>
                </c:pt>
                <c:pt idx="3">
                  <c:v>2035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0.02</c:v>
                </c:pt>
                <c:pt idx="1">
                  <c:v>0.02</c:v>
                </c:pt>
                <c:pt idx="2">
                  <c:v>0.02</c:v>
                </c:pt>
                <c:pt idx="3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282-46DF-9C6E-F5435973E61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42980224"/>
        <c:axId val="143073280"/>
        <c:axId val="0"/>
      </c:bar3DChart>
      <c:catAx>
        <c:axId val="142980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3073280"/>
        <c:crosses val="autoZero"/>
        <c:auto val="1"/>
        <c:lblAlgn val="ctr"/>
        <c:lblOffset val="100"/>
        <c:noMultiLvlLbl val="0"/>
      </c:catAx>
      <c:valAx>
        <c:axId val="1430732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29802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7786697333991586E-2"/>
          <c:y val="0.13097756973552321"/>
          <c:w val="0.92221321358267727"/>
          <c:h val="0.76748654235442049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t" anchorCtr="1">
                <a:spAutoFit/>
              </a:bodyPr>
              <a:lstStyle/>
              <a:p>
                <a:pPr>
                  <a:defRPr sz="1400" b="1" i="1" u="none" strike="noStrike" kern="1200" baseline="0">
                    <a:solidFill>
                      <a:srgbClr val="0066CC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2021</c:v>
                </c:pt>
                <c:pt idx="2">
                  <c:v>2025</c:v>
                </c:pt>
                <c:pt idx="3">
                  <c:v>2035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28.1</c:v>
                </c:pt>
                <c:pt idx="1">
                  <c:v>38.339999999999996</c:v>
                </c:pt>
                <c:pt idx="2">
                  <c:v>55</c:v>
                </c:pt>
                <c:pt idx="3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2F-4412-9860-5E92AE369D0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43319424"/>
        <c:axId val="143320960"/>
        <c:axId val="0"/>
      </c:bar3DChart>
      <c:catAx>
        <c:axId val="143319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3320960"/>
        <c:crosses val="autoZero"/>
        <c:auto val="1"/>
        <c:lblAlgn val="ctr"/>
        <c:lblOffset val="100"/>
        <c:noMultiLvlLbl val="0"/>
      </c:catAx>
      <c:valAx>
        <c:axId val="143320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33194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7786786417322867E-2"/>
          <c:y val="0.17695071500057116"/>
          <c:w val="0.92221321358267727"/>
          <c:h val="0.76748654235442049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t" anchorCtr="1">
                <a:spAutoFit/>
              </a:bodyPr>
              <a:lstStyle/>
              <a:p>
                <a:pPr>
                  <a:defRPr sz="1400" b="1" i="1" u="none" strike="noStrike" kern="1200" baseline="0">
                    <a:solidFill>
                      <a:srgbClr val="0066CC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2021</c:v>
                </c:pt>
                <c:pt idx="2">
                  <c:v>2025</c:v>
                </c:pt>
                <c:pt idx="3">
                  <c:v>2035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58.5</c:v>
                </c:pt>
                <c:pt idx="1">
                  <c:v>59.13</c:v>
                </c:pt>
                <c:pt idx="2">
                  <c:v>60</c:v>
                </c:pt>
                <c:pt idx="3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53B-4C30-AEE0-9B1E3CFBBF5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43472128"/>
        <c:axId val="143473664"/>
        <c:axId val="0"/>
      </c:bar3DChart>
      <c:catAx>
        <c:axId val="143472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3473664"/>
        <c:crosses val="autoZero"/>
        <c:auto val="1"/>
        <c:lblAlgn val="ctr"/>
        <c:lblOffset val="100"/>
        <c:noMultiLvlLbl val="0"/>
      </c:catAx>
      <c:valAx>
        <c:axId val="1434736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3472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7786697333991586E-2"/>
          <c:y val="0.13097756973552321"/>
          <c:w val="0.92221321358267727"/>
          <c:h val="0.76748654235442049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t" anchorCtr="1">
                <a:spAutoFit/>
              </a:bodyPr>
              <a:lstStyle/>
              <a:p>
                <a:pPr>
                  <a:defRPr sz="1400" b="1" i="1" u="none" strike="noStrike" kern="1200" baseline="0">
                    <a:solidFill>
                      <a:srgbClr val="0066CC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2021</c:v>
                </c:pt>
                <c:pt idx="2">
                  <c:v>2025</c:v>
                </c:pt>
                <c:pt idx="3">
                  <c:v>2035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66.400000000000006</c:v>
                </c:pt>
                <c:pt idx="1">
                  <c:v>76</c:v>
                </c:pt>
                <c:pt idx="2">
                  <c:v>85</c:v>
                </c:pt>
                <c:pt idx="3">
                  <c:v>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147-4BA3-A3DF-3CBBF3C3705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43319424"/>
        <c:axId val="143320960"/>
        <c:axId val="0"/>
      </c:bar3DChart>
      <c:catAx>
        <c:axId val="143319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3320960"/>
        <c:crosses val="autoZero"/>
        <c:auto val="1"/>
        <c:lblAlgn val="ctr"/>
        <c:lblOffset val="100"/>
        <c:noMultiLvlLbl val="0"/>
      </c:catAx>
      <c:valAx>
        <c:axId val="143320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33194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7786784585966759E-2"/>
          <c:y val="0.13234154838190981"/>
          <c:w val="0.92221321358267727"/>
          <c:h val="0.76748654235442049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t" anchorCtr="1">
                <a:spAutoFit/>
              </a:bodyPr>
              <a:lstStyle/>
              <a:p>
                <a:pPr>
                  <a:defRPr sz="1400" b="1" i="1" u="none" strike="noStrike" kern="1200" baseline="0">
                    <a:solidFill>
                      <a:srgbClr val="0066CC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2021</c:v>
                </c:pt>
                <c:pt idx="2">
                  <c:v>2025</c:v>
                </c:pt>
                <c:pt idx="3">
                  <c:v>2035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77.5</c:v>
                </c:pt>
                <c:pt idx="1">
                  <c:v>77.5</c:v>
                </c:pt>
                <c:pt idx="2">
                  <c:v>77.5</c:v>
                </c:pt>
                <c:pt idx="3">
                  <c:v>77.5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2F-4412-9860-5E92AE369D0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42466432"/>
        <c:axId val="142468224"/>
        <c:axId val="0"/>
      </c:bar3DChart>
      <c:catAx>
        <c:axId val="142466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2468224"/>
        <c:crosses val="autoZero"/>
        <c:auto val="1"/>
        <c:lblAlgn val="ctr"/>
        <c:lblOffset val="100"/>
        <c:noMultiLvlLbl val="0"/>
      </c:catAx>
      <c:valAx>
        <c:axId val="142468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2466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7786737005386949E-2"/>
          <c:y val="0.13234149673138842"/>
          <c:w val="0.92221321358267727"/>
          <c:h val="0.76748654235442049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t" anchorCtr="1">
                <a:spAutoFit/>
              </a:bodyPr>
              <a:lstStyle/>
              <a:p>
                <a:pPr>
                  <a:defRPr sz="1400" b="1" i="1" u="none" strike="noStrike" kern="1200" baseline="0">
                    <a:solidFill>
                      <a:srgbClr val="0066CC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2021</c:v>
                </c:pt>
                <c:pt idx="2">
                  <c:v>2025</c:v>
                </c:pt>
                <c:pt idx="3">
                  <c:v>2035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77.900000000000006</c:v>
                </c:pt>
                <c:pt idx="1">
                  <c:v>80</c:v>
                </c:pt>
                <c:pt idx="2">
                  <c:v>83</c:v>
                </c:pt>
                <c:pt idx="3">
                  <c:v>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A48-4766-B520-E92F022A72E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42426880"/>
        <c:axId val="142428416"/>
        <c:axId val="0"/>
      </c:bar3DChart>
      <c:catAx>
        <c:axId val="142426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2428416"/>
        <c:crosses val="autoZero"/>
        <c:auto val="1"/>
        <c:lblAlgn val="ctr"/>
        <c:lblOffset val="100"/>
        <c:noMultiLvlLbl val="0"/>
      </c:catAx>
      <c:valAx>
        <c:axId val="142428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24268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4794985178814194E-2"/>
          <c:y val="0.11747179918891568"/>
          <c:w val="0.92221321358267727"/>
          <c:h val="0.76748654235442049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t" anchorCtr="1">
                <a:spAutoFit/>
              </a:bodyPr>
              <a:lstStyle/>
              <a:p>
                <a:pPr>
                  <a:defRPr sz="1400" b="1" i="1" u="none" strike="noStrike" kern="1200" baseline="0">
                    <a:solidFill>
                      <a:srgbClr val="0066CC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2021</c:v>
                </c:pt>
                <c:pt idx="2">
                  <c:v>2025</c:v>
                </c:pt>
                <c:pt idx="3">
                  <c:v>2035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70.5</c:v>
                </c:pt>
                <c:pt idx="1">
                  <c:v>78</c:v>
                </c:pt>
                <c:pt idx="2">
                  <c:v>80</c:v>
                </c:pt>
                <c:pt idx="3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FE-4288-840C-18E57BB5C42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42466432"/>
        <c:axId val="142468224"/>
        <c:axId val="0"/>
      </c:bar3DChart>
      <c:catAx>
        <c:axId val="142466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2468224"/>
        <c:crosses val="autoZero"/>
        <c:auto val="1"/>
        <c:lblAlgn val="ctr"/>
        <c:lblOffset val="100"/>
        <c:noMultiLvlLbl val="0"/>
      </c:catAx>
      <c:valAx>
        <c:axId val="142468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2466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9420399458581583E-2"/>
          <c:y val="0.11682745969987277"/>
          <c:w val="0.92221321358267727"/>
          <c:h val="0.76748644580626335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t" anchorCtr="1">
                <a:spAutoFit/>
              </a:bodyPr>
              <a:lstStyle/>
              <a:p>
                <a:pPr>
                  <a:defRPr sz="1400" b="1" i="1" u="none" strike="noStrike" kern="1200" baseline="0">
                    <a:solidFill>
                      <a:srgbClr val="0066CC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2021</c:v>
                </c:pt>
                <c:pt idx="2">
                  <c:v>2025</c:v>
                </c:pt>
                <c:pt idx="3">
                  <c:v>2035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16.399999999999999</c:v>
                </c:pt>
                <c:pt idx="1">
                  <c:v>12.4</c:v>
                </c:pt>
                <c:pt idx="2">
                  <c:v>12</c:v>
                </c:pt>
                <c:pt idx="3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BC0-4C70-BA94-CB4537EF97A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42466432"/>
        <c:axId val="142468224"/>
        <c:axId val="0"/>
      </c:bar3DChart>
      <c:catAx>
        <c:axId val="142466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2468224"/>
        <c:crosses val="autoZero"/>
        <c:auto val="1"/>
        <c:lblAlgn val="ctr"/>
        <c:lblOffset val="100"/>
        <c:noMultiLvlLbl val="0"/>
      </c:catAx>
      <c:valAx>
        <c:axId val="142468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2466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6931931594834718E-2"/>
          <c:y val="0.11747189042645402"/>
          <c:w val="0.92221321358267727"/>
          <c:h val="0.76748654235442049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t" anchorCtr="1">
                <a:spAutoFit/>
              </a:bodyPr>
              <a:lstStyle/>
              <a:p>
                <a:pPr>
                  <a:defRPr sz="1400" b="1" i="1" u="none" strike="noStrike" kern="1200" baseline="0">
                    <a:solidFill>
                      <a:srgbClr val="0066CC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2021</c:v>
                </c:pt>
                <c:pt idx="2">
                  <c:v>2025</c:v>
                </c:pt>
                <c:pt idx="3">
                  <c:v>2035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17.7</c:v>
                </c:pt>
                <c:pt idx="1">
                  <c:v>18.600000000000001</c:v>
                </c:pt>
                <c:pt idx="2">
                  <c:v>20.5</c:v>
                </c:pt>
                <c:pt idx="3">
                  <c:v>22.4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029-4570-A239-125485723AB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42466432"/>
        <c:axId val="142468224"/>
        <c:axId val="0"/>
      </c:bar3DChart>
      <c:catAx>
        <c:axId val="142466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2468224"/>
        <c:crosses val="autoZero"/>
        <c:auto val="1"/>
        <c:lblAlgn val="ctr"/>
        <c:lblOffset val="100"/>
        <c:noMultiLvlLbl val="0"/>
      </c:catAx>
      <c:valAx>
        <c:axId val="142468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2466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2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 отгруженных товаров собственного производства, выполненных работ, услуг</a:t>
            </a:r>
          </a:p>
        </c:rich>
      </c:tx>
      <c:layout>
        <c:manualLayout>
          <c:xMode val="edge"/>
          <c:yMode val="edge"/>
          <c:x val="0.13066000188597995"/>
          <c:y val="4.454124273574416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отгруженных товаров, выполненных работ, услуг</c:v>
                </c:pt>
              </c:strCache>
            </c:strRef>
          </c:tx>
          <c:spPr>
            <a:solidFill>
              <a:srgbClr val="0066C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2461.04</c:v>
                </c:pt>
                <c:pt idx="1">
                  <c:v>3283.18</c:v>
                </c:pt>
                <c:pt idx="2">
                  <c:v>2598.16</c:v>
                </c:pt>
                <c:pt idx="3">
                  <c:v>1976.77</c:v>
                </c:pt>
                <c:pt idx="4">
                  <c:v>2439.8100000000004</c:v>
                </c:pt>
                <c:pt idx="5">
                  <c:v>1939.4</c:v>
                </c:pt>
                <c:pt idx="6">
                  <c:v>2138.62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07E-4AE1-BE96-FA279678E23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37601792"/>
        <c:axId val="137603328"/>
      </c:barChart>
      <c:lineChart>
        <c:grouping val="stacke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Темп роста к предыдущему году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numCache>
            </c:numRef>
          </c:cat>
          <c:val>
            <c:numRef>
              <c:f>Лист1!$C$2:$C$8</c:f>
              <c:numCache>
                <c:formatCode>0.0</c:formatCode>
                <c:ptCount val="7"/>
                <c:pt idx="0">
                  <c:v>100.5</c:v>
                </c:pt>
                <c:pt idx="1">
                  <c:v>121.1</c:v>
                </c:pt>
                <c:pt idx="2">
                  <c:v>79.099999999999994</c:v>
                </c:pt>
                <c:pt idx="3">
                  <c:v>76.099999999999994</c:v>
                </c:pt>
                <c:pt idx="4">
                  <c:v>117.2</c:v>
                </c:pt>
                <c:pt idx="5">
                  <c:v>78.2</c:v>
                </c:pt>
                <c:pt idx="6">
                  <c:v>100.2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07E-4AE1-BE96-FA279678E23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37615232"/>
        <c:axId val="137613696"/>
      </c:lineChart>
      <c:catAx>
        <c:axId val="137601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7603328"/>
        <c:crosses val="autoZero"/>
        <c:auto val="1"/>
        <c:lblAlgn val="ctr"/>
        <c:lblOffset val="100"/>
        <c:noMultiLvlLbl val="0"/>
      </c:catAx>
      <c:valAx>
        <c:axId val="1376033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/>
                  <a:t>Млн.рублей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7601792"/>
        <c:crosses val="autoZero"/>
        <c:crossBetween val="between"/>
      </c:valAx>
      <c:valAx>
        <c:axId val="137613696"/>
        <c:scaling>
          <c:orientation val="minMax"/>
        </c:scaling>
        <c:delete val="0"/>
        <c:axPos val="r"/>
        <c:numFmt formatCode="0.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7615232"/>
        <c:crosses val="max"/>
        <c:crossBetween val="between"/>
      </c:valAx>
      <c:catAx>
        <c:axId val="1376152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761369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solidFill>
      <a:schemeClr val="bg1"/>
    </a:solidFill>
    <a:ln>
      <a:solidFill>
        <a:schemeClr val="tx2">
          <a:lumMod val="20000"/>
          <a:lumOff val="80000"/>
        </a:schemeClr>
      </a:solidFill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7786819016294209E-2"/>
          <c:y val="0.13460545125917445"/>
          <c:w val="0.92221321358267727"/>
          <c:h val="0.76748654235442049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t" anchorCtr="1">
                <a:spAutoFit/>
              </a:bodyPr>
              <a:lstStyle/>
              <a:p>
                <a:pPr>
                  <a:defRPr sz="1400" b="1" i="1" u="none" strike="noStrike" kern="1200" baseline="0">
                    <a:solidFill>
                      <a:srgbClr val="0066CC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2021</c:v>
                </c:pt>
                <c:pt idx="2">
                  <c:v>2025</c:v>
                </c:pt>
                <c:pt idx="3">
                  <c:v>2035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47.7</c:v>
                </c:pt>
                <c:pt idx="1">
                  <c:v>47.7</c:v>
                </c:pt>
                <c:pt idx="2">
                  <c:v>50</c:v>
                </c:pt>
                <c:pt idx="3">
                  <c:v>54.8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2F-4412-9860-5E92AE369D0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43640832"/>
        <c:axId val="143642624"/>
        <c:axId val="0"/>
      </c:bar3DChart>
      <c:catAx>
        <c:axId val="143640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3642624"/>
        <c:crosses val="autoZero"/>
        <c:auto val="1"/>
        <c:lblAlgn val="ctr"/>
        <c:lblOffset val="100"/>
        <c:noMultiLvlLbl val="0"/>
      </c:catAx>
      <c:valAx>
        <c:axId val="1436426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36408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7786819016294209E-2"/>
          <c:y val="0.13460545125917445"/>
          <c:w val="0.92221321358267727"/>
          <c:h val="0.76748654235442049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t" anchorCtr="1">
                <a:spAutoFit/>
              </a:bodyPr>
              <a:lstStyle/>
              <a:p>
                <a:pPr>
                  <a:defRPr sz="1400" b="1" i="1" u="none" strike="noStrike" kern="1200" baseline="0">
                    <a:solidFill>
                      <a:srgbClr val="0066CC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2035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25</c:v>
                </c:pt>
                <c:pt idx="1">
                  <c:v>25</c:v>
                </c:pt>
                <c:pt idx="2">
                  <c:v>25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F68-4273-A8A6-716ABE0D20B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43640832"/>
        <c:axId val="143642624"/>
        <c:axId val="0"/>
      </c:bar3DChart>
      <c:catAx>
        <c:axId val="143640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3642624"/>
        <c:crosses val="autoZero"/>
        <c:auto val="1"/>
        <c:lblAlgn val="ctr"/>
        <c:lblOffset val="100"/>
        <c:noMultiLvlLbl val="0"/>
      </c:catAx>
      <c:valAx>
        <c:axId val="1436426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36408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7786786417322867E-2"/>
          <c:y val="0.17695071500057116"/>
          <c:w val="0.92221321358267727"/>
          <c:h val="0.7237017372853467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t" anchorCtr="1">
                <a:spAutoFit/>
              </a:bodyPr>
              <a:lstStyle/>
              <a:p>
                <a:pPr>
                  <a:defRPr sz="1400" b="1" i="1" u="none" strike="noStrike" kern="1200" baseline="0">
                    <a:solidFill>
                      <a:srgbClr val="0066CC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2021</c:v>
                </c:pt>
                <c:pt idx="2">
                  <c:v>2025</c:v>
                </c:pt>
                <c:pt idx="3">
                  <c:v>2035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10503</c:v>
                </c:pt>
                <c:pt idx="1">
                  <c:v>10350</c:v>
                </c:pt>
                <c:pt idx="2">
                  <c:v>10350</c:v>
                </c:pt>
                <c:pt idx="3">
                  <c:v>10350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2F-4412-9860-5E92AE369D0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42671232"/>
        <c:axId val="142681216"/>
        <c:axId val="0"/>
      </c:bar3DChart>
      <c:catAx>
        <c:axId val="142671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2681216"/>
        <c:crosses val="autoZero"/>
        <c:auto val="1"/>
        <c:lblAlgn val="ctr"/>
        <c:lblOffset val="100"/>
        <c:noMultiLvlLbl val="0"/>
      </c:catAx>
      <c:valAx>
        <c:axId val="142681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26712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7786857841765034E-2"/>
          <c:y val="0.142458779531943"/>
          <c:w val="0.92221321358267727"/>
          <c:h val="0.76748654235442049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t" anchorCtr="1">
                <a:spAutoFit/>
              </a:bodyPr>
              <a:lstStyle/>
              <a:p>
                <a:pPr>
                  <a:defRPr sz="1400" b="1" i="1" u="none" strike="noStrike" kern="1200" baseline="0">
                    <a:solidFill>
                      <a:srgbClr val="0066CC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2021</c:v>
                </c:pt>
                <c:pt idx="2">
                  <c:v>2025</c:v>
                </c:pt>
                <c:pt idx="3">
                  <c:v>2035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1891</c:v>
                </c:pt>
                <c:pt idx="1">
                  <c:v>1960</c:v>
                </c:pt>
                <c:pt idx="2">
                  <c:v>1985</c:v>
                </c:pt>
                <c:pt idx="3">
                  <c:v>2150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A48-4766-B520-E92F022A72E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42705408"/>
        <c:axId val="142706944"/>
        <c:axId val="0"/>
      </c:bar3DChart>
      <c:catAx>
        <c:axId val="142705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2706944"/>
        <c:crosses val="autoZero"/>
        <c:auto val="1"/>
        <c:lblAlgn val="ctr"/>
        <c:lblOffset val="100"/>
        <c:noMultiLvlLbl val="0"/>
      </c:catAx>
      <c:valAx>
        <c:axId val="1427069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2705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2209178640850039E-2"/>
          <c:y val="0.12134049116707352"/>
          <c:w val="0.92221321358267727"/>
          <c:h val="0.76748644580626335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t" anchorCtr="1">
                <a:spAutoFit/>
              </a:bodyPr>
              <a:lstStyle/>
              <a:p>
                <a:pPr>
                  <a:defRPr sz="1400" b="1" i="1" u="none" strike="noStrike" kern="1200" baseline="0">
                    <a:solidFill>
                      <a:srgbClr val="0066CC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2021</c:v>
                </c:pt>
                <c:pt idx="2">
                  <c:v>2025</c:v>
                </c:pt>
                <c:pt idx="3">
                  <c:v>2035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98-4B5A-B225-2D443BAEF87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42466432"/>
        <c:axId val="142468224"/>
        <c:axId val="0"/>
      </c:bar3DChart>
      <c:catAx>
        <c:axId val="142466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2468224"/>
        <c:crosses val="autoZero"/>
        <c:auto val="1"/>
        <c:lblAlgn val="ctr"/>
        <c:lblOffset val="100"/>
        <c:noMultiLvlLbl val="0"/>
      </c:catAx>
      <c:valAx>
        <c:axId val="142468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2466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7786784585966759E-2"/>
          <c:y val="0.13234154838190981"/>
          <c:w val="0.92221321358267727"/>
          <c:h val="0.76748654235442049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t" anchorCtr="1">
                <a:spAutoFit/>
              </a:bodyPr>
              <a:lstStyle/>
              <a:p>
                <a:pPr>
                  <a:defRPr sz="1400" b="1" i="1" u="none" strike="noStrike" kern="1200" baseline="0">
                    <a:solidFill>
                      <a:srgbClr val="0066CC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2021</c:v>
                </c:pt>
                <c:pt idx="2">
                  <c:v>2025</c:v>
                </c:pt>
                <c:pt idx="3">
                  <c:v>2035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2F-4412-9860-5E92AE369D0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42466432"/>
        <c:axId val="142468224"/>
        <c:axId val="0"/>
      </c:bar3DChart>
      <c:catAx>
        <c:axId val="142466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2468224"/>
        <c:crosses val="autoZero"/>
        <c:auto val="1"/>
        <c:lblAlgn val="ctr"/>
        <c:lblOffset val="100"/>
        <c:noMultiLvlLbl val="0"/>
      </c:catAx>
      <c:valAx>
        <c:axId val="142468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2466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7786737005386949E-2"/>
          <c:y val="0.13234149673138842"/>
          <c:w val="0.92221321358267727"/>
          <c:h val="0.76748654235442049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t" anchorCtr="1">
                <a:spAutoFit/>
              </a:bodyPr>
              <a:lstStyle/>
              <a:p>
                <a:pPr>
                  <a:defRPr sz="1400" b="1" i="1" u="none" strike="noStrike" kern="1200" baseline="0">
                    <a:solidFill>
                      <a:srgbClr val="0066CC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2021</c:v>
                </c:pt>
                <c:pt idx="2">
                  <c:v>2025</c:v>
                </c:pt>
                <c:pt idx="3">
                  <c:v>2035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51.22</c:v>
                </c:pt>
                <c:pt idx="1">
                  <c:v>51.9</c:v>
                </c:pt>
                <c:pt idx="2">
                  <c:v>52.5</c:v>
                </c:pt>
                <c:pt idx="3">
                  <c:v>53.5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A48-4766-B520-E92F022A72E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42426880"/>
        <c:axId val="142428416"/>
        <c:axId val="0"/>
      </c:bar3DChart>
      <c:catAx>
        <c:axId val="142426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2428416"/>
        <c:crosses val="autoZero"/>
        <c:auto val="1"/>
        <c:lblAlgn val="ctr"/>
        <c:lblOffset val="100"/>
        <c:noMultiLvlLbl val="0"/>
      </c:catAx>
      <c:valAx>
        <c:axId val="142428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24268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4794985178814194E-2"/>
          <c:y val="0.11747179918891568"/>
          <c:w val="0.92221321358267727"/>
          <c:h val="0.76748654235442049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t" anchorCtr="1">
                <a:spAutoFit/>
              </a:bodyPr>
              <a:lstStyle/>
              <a:p>
                <a:pPr>
                  <a:defRPr sz="1400" b="1" i="1" u="none" strike="noStrike" kern="1200" baseline="0">
                    <a:solidFill>
                      <a:srgbClr val="0066CC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2021</c:v>
                </c:pt>
                <c:pt idx="2">
                  <c:v>2025</c:v>
                </c:pt>
                <c:pt idx="3">
                  <c:v>2035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77</c:v>
                </c:pt>
                <c:pt idx="1">
                  <c:v>77.2</c:v>
                </c:pt>
                <c:pt idx="2">
                  <c:v>77.5</c:v>
                </c:pt>
                <c:pt idx="3">
                  <c:v>77.8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FE-4288-840C-18E57BB5C42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42466432"/>
        <c:axId val="142468224"/>
        <c:axId val="0"/>
      </c:bar3DChart>
      <c:catAx>
        <c:axId val="142466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2468224"/>
        <c:crosses val="autoZero"/>
        <c:auto val="1"/>
        <c:lblAlgn val="ctr"/>
        <c:lblOffset val="100"/>
        <c:noMultiLvlLbl val="0"/>
      </c:catAx>
      <c:valAx>
        <c:axId val="142468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2466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9420399458581583E-2"/>
          <c:y val="0.11682745969987277"/>
          <c:w val="0.92221321358267727"/>
          <c:h val="0.76748644580626335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t" anchorCtr="1">
                <a:spAutoFit/>
              </a:bodyPr>
              <a:lstStyle/>
              <a:p>
                <a:pPr>
                  <a:defRPr sz="1400" b="1" i="1" u="none" strike="noStrike" kern="1200" baseline="0">
                    <a:solidFill>
                      <a:srgbClr val="0066CC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2021</c:v>
                </c:pt>
                <c:pt idx="2">
                  <c:v>2025</c:v>
                </c:pt>
                <c:pt idx="3">
                  <c:v>2035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91</c:v>
                </c:pt>
                <c:pt idx="1">
                  <c:v>91</c:v>
                </c:pt>
                <c:pt idx="2">
                  <c:v>91</c:v>
                </c:pt>
                <c:pt idx="3">
                  <c:v>91.3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BC0-4C70-BA94-CB4537EF97A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42466432"/>
        <c:axId val="142468224"/>
        <c:axId val="0"/>
      </c:bar3DChart>
      <c:catAx>
        <c:axId val="142466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2468224"/>
        <c:crosses val="autoZero"/>
        <c:auto val="1"/>
        <c:lblAlgn val="ctr"/>
        <c:lblOffset val="100"/>
        <c:noMultiLvlLbl val="0"/>
      </c:catAx>
      <c:valAx>
        <c:axId val="142468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2466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6931931594834718E-2"/>
          <c:y val="0.11747189042645402"/>
          <c:w val="0.92221321358267727"/>
          <c:h val="0.76748654235442049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t" anchorCtr="1">
                <a:spAutoFit/>
              </a:bodyPr>
              <a:lstStyle/>
              <a:p>
                <a:pPr>
                  <a:defRPr sz="1400" b="1" i="1" u="none" strike="noStrike" kern="1200" baseline="0">
                    <a:solidFill>
                      <a:srgbClr val="0066CC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2021</c:v>
                </c:pt>
                <c:pt idx="2">
                  <c:v>2025</c:v>
                </c:pt>
                <c:pt idx="3">
                  <c:v>2035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44.26</c:v>
                </c:pt>
                <c:pt idx="1">
                  <c:v>47.07</c:v>
                </c:pt>
                <c:pt idx="2">
                  <c:v>44.82</c:v>
                </c:pt>
                <c:pt idx="3">
                  <c:v>42.68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029-4570-A239-125485723AB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42466432"/>
        <c:axId val="142468224"/>
        <c:axId val="0"/>
      </c:bar3DChart>
      <c:catAx>
        <c:axId val="142466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2468224"/>
        <c:crosses val="autoZero"/>
        <c:auto val="1"/>
        <c:lblAlgn val="ctr"/>
        <c:lblOffset val="100"/>
        <c:noMultiLvlLbl val="0"/>
      </c:catAx>
      <c:valAx>
        <c:axId val="142468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2466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103932139858099"/>
          <c:y val="8.5243299811404161E-2"/>
          <c:w val="0.58893629795502755"/>
          <c:h val="0.81245583108081654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EEE-42A1-8041-09A056D030ED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EEE-42A1-8041-09A056D030ED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EEE-42A1-8041-09A056D030ED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EEE-42A1-8041-09A056D030ED}"/>
              </c:ext>
            </c:extLst>
          </c:dPt>
          <c:dPt>
            <c:idx val="4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4EEE-42A1-8041-09A056D030ED}"/>
              </c:ext>
            </c:extLst>
          </c:dPt>
          <c:dPt>
            <c:idx val="5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4EEE-42A1-8041-09A056D030ED}"/>
              </c:ext>
            </c:extLst>
          </c:dPt>
          <c:dPt>
            <c:idx val="6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4EEE-42A1-8041-09A056D030ED}"/>
              </c:ext>
            </c:extLst>
          </c:dPt>
          <c:dPt>
            <c:idx val="7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4EEE-42A1-8041-09A056D030ED}"/>
              </c:ext>
            </c:extLst>
          </c:dPt>
          <c:dPt>
            <c:idx val="8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4EEE-42A1-8041-09A056D030ED}"/>
              </c:ext>
            </c:extLst>
          </c:dPt>
          <c:dPt>
            <c:idx val="9"/>
            <c:bubble3D val="0"/>
            <c:spPr>
              <a:solidFill>
                <a:schemeClr val="accent6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4EEE-42A1-8041-09A056D030ED}"/>
              </c:ext>
            </c:extLst>
          </c:dPt>
          <c:dPt>
            <c:idx val="10"/>
            <c:bubble3D val="0"/>
            <c:spPr>
              <a:solidFill>
                <a:schemeClr val="accent5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4EEE-42A1-8041-09A056D030ED}"/>
              </c:ext>
            </c:extLst>
          </c:dPt>
          <c:dPt>
            <c:idx val="11"/>
            <c:bubble3D val="0"/>
            <c:spPr>
              <a:solidFill>
                <a:schemeClr val="accent4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4EEE-42A1-8041-09A056D030ED}"/>
              </c:ext>
            </c:extLst>
          </c:dPt>
          <c:dPt>
            <c:idx val="12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4EEE-42A1-8041-09A056D030ED}"/>
              </c:ext>
            </c:extLst>
          </c:dPt>
          <c:dPt>
            <c:idx val="13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B-4EEE-42A1-8041-09A056D030ED}"/>
              </c:ext>
            </c:extLst>
          </c:dPt>
          <c:dPt>
            <c:idx val="14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D-4EEE-42A1-8041-09A056D030ED}"/>
              </c:ext>
            </c:extLst>
          </c:dPt>
          <c:dPt>
            <c:idx val="15"/>
            <c:bubble3D val="0"/>
            <c:spPr>
              <a:solidFill>
                <a:schemeClr val="accent6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F-4EEE-42A1-8041-09A056D030ED}"/>
              </c:ext>
            </c:extLst>
          </c:dPt>
          <c:dPt>
            <c:idx val="16"/>
            <c:bubble3D val="0"/>
            <c:spPr>
              <a:solidFill>
                <a:schemeClr val="accent5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1-4EEE-42A1-8041-09A056D030ED}"/>
              </c:ext>
            </c:extLst>
          </c:dPt>
          <c:dLbls>
            <c:dLbl>
              <c:idx val="0"/>
              <c:layout>
                <c:manualLayout>
                  <c:x val="-1.7656374869679307E-2"/>
                  <c:y val="0.13888308737527205"/>
                </c:manualLayout>
              </c:layout>
              <c:tx>
                <c:rich>
                  <a:bodyPr/>
                  <a:lstStyle/>
                  <a:p>
                    <a:fld id="{35769A19-A004-484A-A324-59A70817D749}" type="CATEGORYNAME">
                      <a:rPr lang="ru-RU"/>
                      <a:pPr/>
                      <a:t>[ИМЯ КАТЕГОРИИ]</a:t>
                    </a:fld>
                    <a:r>
                      <a:rPr lang="ru-RU"/>
                      <a:t> 2,8%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8851188810054"/>
                      <c:h val="7.098791755508172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4EEE-42A1-8041-09A056D030ED}"/>
                </c:ext>
              </c:extLst>
            </c:dLbl>
            <c:dLbl>
              <c:idx val="1"/>
              <c:layout>
                <c:manualLayout>
                  <c:x val="-2.0392443216622758E-2"/>
                  <c:y val="6.8569190045274189E-2"/>
                </c:manualLayout>
              </c:layout>
              <c:tx>
                <c:rich>
                  <a:bodyPr/>
                  <a:lstStyle/>
                  <a:p>
                    <a:fld id="{2129A27F-8E9A-44AB-A147-82387983BCB0}" type="CATEGORYNAME">
                      <a:rPr lang="ru-RU"/>
                      <a:pPr/>
                      <a:t>[ИМЯ КАТЕГОРИИ]</a:t>
                    </a:fld>
                    <a:r>
                      <a:rPr lang="ru-RU"/>
                      <a:t> 8,0%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764554353426064"/>
                      <c:h val="7.098791755508172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4EEE-42A1-8041-09A056D030ED}"/>
                </c:ext>
              </c:extLst>
            </c:dLbl>
            <c:dLbl>
              <c:idx val="4"/>
              <c:layout>
                <c:manualLayout>
                  <c:x val="-0.11023695067482878"/>
                  <c:y val="3.585010828870261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1" i="0" u="none" strike="noStrike" kern="1200" baseline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20D7507-827B-41DD-A8E2-A4DC4E20A518}" type="CATEGORYNAME">
                      <a:rPr lang="ru-RU" b="1">
                        <a:solidFill>
                          <a:schemeClr val="tx2"/>
                        </a:solidFill>
                      </a:rPr>
                      <a:pPr>
                        <a:defRPr b="1">
                          <a:solidFill>
                            <a:schemeClr val="tx2"/>
                          </a:solidFill>
                        </a:defRPr>
                      </a:pPr>
                      <a:t>[ИМЯ КАТЕГОРИИ]</a:t>
                    </a:fld>
                    <a:r>
                      <a:rPr lang="ru-RU" b="1">
                        <a:solidFill>
                          <a:schemeClr val="tx2"/>
                        </a:solidFill>
                      </a:rPr>
                      <a:t> 4,9%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262981574539365"/>
                      <c:h val="7.5425790754257913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4EEE-42A1-8041-09A056D030ED}"/>
                </c:ext>
              </c:extLst>
            </c:dLbl>
            <c:dLbl>
              <c:idx val="5"/>
              <c:layout>
                <c:manualLayout>
                  <c:x val="0.1893332035195755"/>
                  <c:y val="-8.1328565272624512E-2"/>
                </c:manualLayout>
              </c:layout>
              <c:tx>
                <c:rich>
                  <a:bodyPr/>
                  <a:lstStyle/>
                  <a:p>
                    <a:fld id="{292FCD17-6356-46A8-80F5-C50F3E044F12}" type="CATEGORYNAME">
                      <a:rPr lang="ru-RU"/>
                      <a:pPr/>
                      <a:t>[ИМЯ КАТЕГОРИИ]</a:t>
                    </a:fld>
                    <a:r>
                      <a:rPr lang="ru-RU"/>
                      <a:t> 52,6%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4EEE-42A1-8041-09A056D030ED}"/>
                </c:ext>
              </c:extLst>
            </c:dLbl>
            <c:dLbl>
              <c:idx val="6"/>
              <c:layout>
                <c:manualLayout>
                  <c:x val="-0.16180733204330913"/>
                  <c:y val="-5.8190263530491532E-2"/>
                </c:manualLayout>
              </c:layout>
              <c:tx>
                <c:rich>
                  <a:bodyPr/>
                  <a:lstStyle/>
                  <a:p>
                    <a:fld id="{9E6D9971-6D1B-432D-A4B0-A73B6926EF24}" type="CATEGORYNAME">
                      <a:rPr lang="ru-RU"/>
                      <a:pPr/>
                      <a:t>[ИМЯ КАТЕГОРИИ]</a:t>
                    </a:fld>
                    <a:r>
                      <a:rPr lang="ru-RU"/>
                      <a:t> 7,2%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22744462452728"/>
                      <c:h val="7.098791755508172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4EEE-42A1-8041-09A056D030ED}"/>
                </c:ext>
              </c:extLst>
            </c:dLbl>
            <c:dLbl>
              <c:idx val="7"/>
              <c:layout>
                <c:manualLayout>
                  <c:x val="4.1353795226911643E-4"/>
                  <c:y val="-8.786061709775563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1" i="0" u="none" strike="noStrike" kern="1200" baseline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B43716A-CAFA-48EA-8281-0AF95AF553ED}" type="CATEGORYNAME">
                      <a:rPr lang="ru-RU" b="1">
                        <a:solidFill>
                          <a:schemeClr val="tx2"/>
                        </a:solidFill>
                      </a:rPr>
                      <a:pPr>
                        <a:defRPr b="1">
                          <a:solidFill>
                            <a:schemeClr val="tx2"/>
                          </a:solidFill>
                        </a:defRPr>
                      </a:pPr>
                      <a:t>[ИМЯ КАТЕГОРИИ]</a:t>
                    </a:fld>
                    <a:r>
                      <a:rPr lang="ru-RU" b="1">
                        <a:solidFill>
                          <a:schemeClr val="tx2"/>
                        </a:solidFill>
                      </a:rPr>
                      <a:t> 2,2%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577200647446116"/>
                      <c:h val="7.533865197543376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4EEE-42A1-8041-09A056D030ED}"/>
                </c:ext>
              </c:extLst>
            </c:dLbl>
            <c:dLbl>
              <c:idx val="8"/>
              <c:layout>
                <c:manualLayout>
                  <c:x val="7.3158247027467774E-2"/>
                  <c:y val="-3.799025121859768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1" i="0" u="none" strike="noStrike" kern="1200" baseline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AF4F2D7-FCC7-4426-BC8A-B842CE4E71C7}" type="CATEGORYNAME">
                      <a:rPr lang="ru-RU" b="1">
                        <a:solidFill>
                          <a:schemeClr val="tx2"/>
                        </a:solidFill>
                      </a:rPr>
                      <a:pPr>
                        <a:defRPr b="1">
                          <a:solidFill>
                            <a:schemeClr val="tx2"/>
                          </a:solidFill>
                        </a:defRPr>
                      </a:pPr>
                      <a:t>[ИМЯ КАТЕГОРИИ]</a:t>
                    </a:fld>
                    <a:r>
                      <a:rPr lang="ru-RU" b="1">
                        <a:solidFill>
                          <a:schemeClr val="tx2"/>
                        </a:solidFill>
                      </a:rPr>
                      <a:t> 1,3%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776521559225496"/>
                      <c:h val="8.835910436568562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1-4EEE-42A1-8041-09A056D030ED}"/>
                </c:ext>
              </c:extLst>
            </c:dLbl>
            <c:dLbl>
              <c:idx val="9"/>
              <c:layout>
                <c:manualLayout>
                  <c:x val="1.3698921328806058E-2"/>
                  <c:y val="4.8412605140775071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1" i="0" u="none" strike="noStrike" kern="1200" baseline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b="1">
                        <a:solidFill>
                          <a:schemeClr val="tx2"/>
                        </a:solidFill>
                      </a:rPr>
                      <a:t>Операции</a:t>
                    </a:r>
                    <a:r>
                      <a:rPr lang="ru-RU" b="1" baseline="0">
                        <a:solidFill>
                          <a:schemeClr val="tx2"/>
                        </a:solidFill>
                      </a:rPr>
                      <a:t> с недвижимостью  3,4%</a:t>
                    </a:r>
                    <a:endParaRPr lang="ru-RU" b="1">
                      <a:solidFill>
                        <a:schemeClr val="tx2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753844718405558"/>
                      <c:h val="9.358315285216214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3-4EEE-42A1-8041-09A056D030ED}"/>
                </c:ext>
              </c:extLst>
            </c:dLbl>
            <c:dLbl>
              <c:idx val="10"/>
              <c:layout>
                <c:manualLayout>
                  <c:x val="6.9158279480907081E-2"/>
                  <c:y val="6.6721510557448994E-3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Научно-техническая деятельность 2,37%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351872360622619"/>
                      <c:h val="7.098791755508172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5-4EEE-42A1-8041-09A056D030ED}"/>
                </c:ext>
              </c:extLst>
            </c:dLbl>
            <c:dLbl>
              <c:idx val="11"/>
              <c:layout>
                <c:manualLayout>
                  <c:x val="7.6016502573963418E-2"/>
                  <c:y val="2.7715192317378245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Деятельность</a:t>
                    </a:r>
                    <a:r>
                      <a:rPr lang="ru-RU" baseline="0"/>
                      <a:t> административная 1,54%</a:t>
                    </a:r>
                    <a:endParaRPr lang="ru-RU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325597244702991"/>
                      <c:h val="7.098791755508172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7-4EEE-42A1-8041-09A056D030ED}"/>
                </c:ext>
              </c:extLst>
            </c:dLbl>
            <c:dLbl>
              <c:idx val="12"/>
              <c:layout>
                <c:manualLayout>
                  <c:x val="7.6183475519964947E-2"/>
                  <c:y val="5.991191399582517E-2"/>
                </c:manualLayout>
              </c:layout>
              <c:tx>
                <c:rich>
                  <a:bodyPr/>
                  <a:lstStyle/>
                  <a:p>
                    <a:fld id="{58811F2E-A174-49FE-80E3-2C610F39EEFE}" type="CATEGORYNAME">
                      <a:rPr lang="ru-RU"/>
                      <a:pPr/>
                      <a:t>[ИМЯ КАТЕГОРИИ]</a:t>
                    </a:fld>
                    <a:r>
                      <a:rPr lang="ru-RU"/>
                      <a:t> 1,18%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429168340047139"/>
                      <c:h val="7.098791755508172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9-4EEE-42A1-8041-09A056D030ED}"/>
                </c:ext>
              </c:extLst>
            </c:dLbl>
            <c:dLbl>
              <c:idx val="13"/>
              <c:layout>
                <c:manualLayout>
                  <c:x val="7.204306571415825E-2"/>
                  <c:y val="0.11486638797016047"/>
                </c:manualLayout>
              </c:layout>
              <c:tx>
                <c:rich>
                  <a:bodyPr/>
                  <a:lstStyle/>
                  <a:p>
                    <a:fld id="{2DD44C98-08A6-4E4B-8F3E-0066FDE3A725}" type="CATEGORYNAME">
                      <a:rPr lang="ru-RU"/>
                      <a:pPr/>
                      <a:t>[ИМЯ КАТЕГОРИИ]</a:t>
                    </a:fld>
                    <a:r>
                      <a:rPr lang="ru-RU"/>
                      <a:t> 0,14%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984028851107682"/>
                      <c:h val="3.9758463027942399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B-4EEE-42A1-8041-09A056D030ED}"/>
                </c:ext>
              </c:extLst>
            </c:dLbl>
            <c:dLbl>
              <c:idx val="14"/>
              <c:layout>
                <c:manualLayout>
                  <c:x val="4.701375620164943E-2"/>
                  <c:y val="8.70912031518448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1" i="0" u="none" strike="noStrike" kern="1200" baseline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A919BEF-6A55-4B05-B314-2ED263A264D5}" type="CATEGORYNAME">
                      <a:rPr lang="ru-RU" b="1">
                        <a:solidFill>
                          <a:schemeClr val="tx2"/>
                        </a:solidFill>
                      </a:rPr>
                      <a:pPr>
                        <a:defRPr b="1">
                          <a:solidFill>
                            <a:schemeClr val="tx2"/>
                          </a:solidFill>
                        </a:defRPr>
                      </a:pPr>
                      <a:t>[ИМЯ КАТЕГОРИИ]</a:t>
                    </a:fld>
                    <a:r>
                      <a:rPr lang="ru-RU" b="1" baseline="0">
                        <a:solidFill>
                          <a:schemeClr val="tx2"/>
                        </a:solidFill>
                      </a:rPr>
                      <a:t>  9,5</a:t>
                    </a:r>
                    <a:r>
                      <a:rPr lang="ru-RU" b="1">
                        <a:solidFill>
                          <a:schemeClr val="tx2"/>
                        </a:solidFill>
                      </a:rPr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813490083445901"/>
                      <c:h val="4.5444319460067495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D-4EEE-42A1-8041-09A056D030ED}"/>
                </c:ext>
              </c:extLst>
            </c:dLbl>
            <c:dLbl>
              <c:idx val="15"/>
              <c:layout>
                <c:manualLayout>
                  <c:x val="5.0528382561144305E-3"/>
                  <c:y val="5.5246825490097309E-2"/>
                </c:manualLayout>
              </c:layout>
              <c:tx>
                <c:rich>
                  <a:bodyPr/>
                  <a:lstStyle/>
                  <a:p>
                    <a:fld id="{96FE0756-36AA-492F-A797-52BF3E82108A}" type="CATEGORYNAME">
                      <a:rPr lang="ru-RU"/>
                      <a:pPr/>
                      <a:t>[ИМЯ КАТЕГОРИИ]</a:t>
                    </a:fld>
                    <a:r>
                      <a:rPr lang="ru-RU"/>
                      <a:t> 1,13%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881496265826122"/>
                      <c:h val="0.1022175959348365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F-4EEE-42A1-8041-09A056D030ED}"/>
                </c:ext>
              </c:extLst>
            </c:dLbl>
            <c:dLbl>
              <c:idx val="16"/>
              <c:layout>
                <c:manualLayout>
                  <c:x val="3.4003091190108192E-2"/>
                  <c:y val="0.1185060076445668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1" i="0" u="none" strike="noStrike" kern="1200" baseline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B264DE7-F6DA-4A19-A393-628E8DCBB8AA}" type="CATEGORYNAME">
                      <a:rPr lang="ru-RU" b="1">
                        <a:solidFill>
                          <a:schemeClr val="tx2"/>
                        </a:solidFill>
                      </a:rPr>
                      <a:pPr>
                        <a:defRPr b="1">
                          <a:solidFill>
                            <a:schemeClr val="tx2"/>
                          </a:solidFill>
                        </a:defRPr>
                      </a:pPr>
                      <a:t>[ИМЯ КАТЕГОРИИ]</a:t>
                    </a:fld>
                    <a:r>
                      <a:rPr lang="ru-RU" b="1">
                        <a:solidFill>
                          <a:schemeClr val="tx2"/>
                        </a:solidFill>
                      </a:rPr>
                      <a:t> 0,44%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483771251931993"/>
                      <c:h val="9.594882729211087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21-4EEE-42A1-8041-09A056D030E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Лист1!$A$2:$A$18</c:f>
              <c:strCache>
                <c:ptCount val="17"/>
                <c:pt idx="0">
                  <c:v>Сельское хозяйство и охота</c:v>
                </c:pt>
                <c:pt idx="1">
                  <c:v>Обрабатывающие производства</c:v>
                </c:pt>
                <c:pt idx="2">
                  <c:v>Обеспечение эл.энергией и паром</c:v>
                </c:pt>
                <c:pt idx="3">
                  <c:v>Водоснабжение</c:v>
                </c:pt>
                <c:pt idx="4">
                  <c:v>Строительство</c:v>
                </c:pt>
                <c:pt idx="5">
                  <c:v>Торговля оптовая и розничная</c:v>
                </c:pt>
                <c:pt idx="6">
                  <c:v>Транспортировка и хранение</c:v>
                </c:pt>
                <c:pt idx="7">
                  <c:v>Деятельность гостиниц , общественное питание</c:v>
                </c:pt>
                <c:pt idx="8">
                  <c:v>Деятельность финансовая и страховая</c:v>
                </c:pt>
                <c:pt idx="9">
                  <c:v>Операции с недвижимостью</c:v>
                </c:pt>
                <c:pt idx="10">
                  <c:v>Деятельность профессиональная, научная и техническая</c:v>
                </c:pt>
                <c:pt idx="11">
                  <c:v>Деятельность административная</c:v>
                </c:pt>
                <c:pt idx="12">
                  <c:v>Деятельность в области культуры</c:v>
                </c:pt>
                <c:pt idx="13">
                  <c:v>Образование</c:v>
                </c:pt>
                <c:pt idx="14">
                  <c:v>Прочие виды услуг</c:v>
                </c:pt>
                <c:pt idx="15">
                  <c:v>Деятельность в области информации и связи</c:v>
                </c:pt>
                <c:pt idx="16">
                  <c:v>Добыча полезных ископаемых</c:v>
                </c:pt>
              </c:strCache>
            </c:strRef>
          </c:cat>
          <c:val>
            <c:numRef>
              <c:f>Лист1!$B$2:$B$18</c:f>
              <c:numCache>
                <c:formatCode>0.00%</c:formatCode>
                <c:ptCount val="17"/>
                <c:pt idx="0">
                  <c:v>2.8000000000000001E-2</c:v>
                </c:pt>
                <c:pt idx="1">
                  <c:v>8.0000000000000016E-2</c:v>
                </c:pt>
                <c:pt idx="2">
                  <c:v>3.0000000000000005E-3</c:v>
                </c:pt>
                <c:pt idx="3">
                  <c:v>6.000000000000001E-3</c:v>
                </c:pt>
                <c:pt idx="4">
                  <c:v>4.9000000000000009E-2</c:v>
                </c:pt>
                <c:pt idx="5">
                  <c:v>0.52600000000000002</c:v>
                </c:pt>
                <c:pt idx="6" formatCode="0%">
                  <c:v>7.1999999999999995E-2</c:v>
                </c:pt>
                <c:pt idx="7">
                  <c:v>2.1999999999999999E-2</c:v>
                </c:pt>
                <c:pt idx="8">
                  <c:v>1.2999999999999998E-2</c:v>
                </c:pt>
                <c:pt idx="9">
                  <c:v>3.4000000000000002E-2</c:v>
                </c:pt>
                <c:pt idx="10">
                  <c:v>2.3699999999999999E-2</c:v>
                </c:pt>
                <c:pt idx="11">
                  <c:v>1.5400000000000002E-2</c:v>
                </c:pt>
                <c:pt idx="12">
                  <c:v>1.1800000000000003E-2</c:v>
                </c:pt>
                <c:pt idx="13">
                  <c:v>1.4000000000000002E-3</c:v>
                </c:pt>
                <c:pt idx="14">
                  <c:v>9.5000000000000015E-2</c:v>
                </c:pt>
                <c:pt idx="15">
                  <c:v>1.1299999999999998E-2</c:v>
                </c:pt>
                <c:pt idx="16">
                  <c:v>4.4000000000000011E-3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2-4EEE-42A1-8041-09A056D030E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108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7786826295387315E-2"/>
          <c:y val="0.1367887335821053"/>
          <c:w val="0.92221321358267727"/>
          <c:h val="0.76748654235442049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t" anchorCtr="1">
                <a:spAutoFit/>
              </a:bodyPr>
              <a:lstStyle/>
              <a:p>
                <a:pPr>
                  <a:defRPr sz="1400" b="1" i="1" u="none" strike="noStrike" kern="1200" baseline="0">
                    <a:solidFill>
                      <a:srgbClr val="0066CC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2021</c:v>
                </c:pt>
                <c:pt idx="2">
                  <c:v>2025</c:v>
                </c:pt>
                <c:pt idx="3">
                  <c:v>2035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0</c:v>
                </c:pt>
                <c:pt idx="1">
                  <c:v>1.1000000000000001</c:v>
                </c:pt>
                <c:pt idx="2">
                  <c:v>1.06</c:v>
                </c:pt>
                <c:pt idx="3">
                  <c:v>0.97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16A-4BBA-B6E3-32875A3EA8C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43891456"/>
        <c:axId val="143909632"/>
        <c:axId val="0"/>
      </c:bar3DChart>
      <c:catAx>
        <c:axId val="143891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3909632"/>
        <c:crosses val="autoZero"/>
        <c:auto val="1"/>
        <c:lblAlgn val="ctr"/>
        <c:lblOffset val="100"/>
        <c:noMultiLvlLbl val="0"/>
      </c:catAx>
      <c:valAx>
        <c:axId val="143909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38914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7786786417322867E-2"/>
          <c:y val="0.17695071500057116"/>
          <c:w val="0.92221321358267727"/>
          <c:h val="0.76748654235442049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t" anchorCtr="1">
                <a:spAutoFit/>
              </a:bodyPr>
              <a:lstStyle/>
              <a:p>
                <a:pPr>
                  <a:defRPr sz="1400" b="1" i="1" u="none" strike="noStrike" kern="1200" baseline="0">
                    <a:solidFill>
                      <a:srgbClr val="0066CC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2021</c:v>
                </c:pt>
                <c:pt idx="2">
                  <c:v>2025</c:v>
                </c:pt>
                <c:pt idx="3">
                  <c:v>2035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26</c:v>
                </c:pt>
                <c:pt idx="1">
                  <c:v>26.35</c:v>
                </c:pt>
                <c:pt idx="2">
                  <c:v>26.7</c:v>
                </c:pt>
                <c:pt idx="3">
                  <c:v>27.7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80D-4CE4-94A8-75C705775CB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43891456"/>
        <c:axId val="143909632"/>
        <c:axId val="0"/>
      </c:bar3DChart>
      <c:catAx>
        <c:axId val="143891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3909632"/>
        <c:crosses val="autoZero"/>
        <c:auto val="1"/>
        <c:lblAlgn val="ctr"/>
        <c:lblOffset val="100"/>
        <c:noMultiLvlLbl val="0"/>
      </c:catAx>
      <c:valAx>
        <c:axId val="143909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38914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4794985178814194E-2"/>
          <c:y val="0.11747179918891568"/>
          <c:w val="0.92221321358267727"/>
          <c:h val="0.76748654235442049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t" anchorCtr="1">
                <a:spAutoFit/>
              </a:bodyPr>
              <a:lstStyle/>
              <a:p>
                <a:pPr>
                  <a:defRPr sz="1400" b="1" i="1" u="none" strike="noStrike" kern="1200" baseline="0">
                    <a:solidFill>
                      <a:srgbClr val="0066CC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2021</c:v>
                </c:pt>
                <c:pt idx="2">
                  <c:v>2025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</c:v>
                </c:pt>
                <c:pt idx="1">
                  <c:v>3</c:v>
                </c:pt>
                <c:pt idx="2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CF8-4844-88FB-C7E9894D9EE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42466432"/>
        <c:axId val="142468224"/>
        <c:axId val="0"/>
      </c:bar3DChart>
      <c:catAx>
        <c:axId val="142466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2468224"/>
        <c:crosses val="autoZero"/>
        <c:auto val="1"/>
        <c:lblAlgn val="ctr"/>
        <c:lblOffset val="100"/>
        <c:noMultiLvlLbl val="0"/>
      </c:catAx>
      <c:valAx>
        <c:axId val="142468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2466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4794985178814194E-2"/>
          <c:y val="0.11747179918891568"/>
          <c:w val="0.92221321358267727"/>
          <c:h val="0.76748654235442049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t" anchorCtr="1">
                <a:spAutoFit/>
              </a:bodyPr>
              <a:lstStyle/>
              <a:p>
                <a:pPr>
                  <a:defRPr sz="1400" b="1" i="1" u="none" strike="noStrike" kern="1200" baseline="0">
                    <a:solidFill>
                      <a:srgbClr val="0066CC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2021</c:v>
                </c:pt>
                <c:pt idx="2">
                  <c:v>2025</c:v>
                </c:pt>
                <c:pt idx="3">
                  <c:v>2035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</c:v>
                </c:pt>
                <c:pt idx="1">
                  <c:v>34</c:v>
                </c:pt>
                <c:pt idx="2">
                  <c:v>57</c:v>
                </c:pt>
                <c:pt idx="3">
                  <c:v>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38B-4A84-80A3-E4136A08AE5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42466432"/>
        <c:axId val="142468224"/>
        <c:axId val="0"/>
      </c:bar3DChart>
      <c:catAx>
        <c:axId val="142466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2468224"/>
        <c:crosses val="autoZero"/>
        <c:auto val="1"/>
        <c:lblAlgn val="ctr"/>
        <c:lblOffset val="100"/>
        <c:noMultiLvlLbl val="0"/>
      </c:catAx>
      <c:valAx>
        <c:axId val="142468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2466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4794985178814194E-2"/>
          <c:y val="0.11747179918891568"/>
          <c:w val="0.92221321358267727"/>
          <c:h val="0.76748654235442049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t" anchorCtr="1">
                <a:spAutoFit/>
              </a:bodyPr>
              <a:lstStyle/>
              <a:p>
                <a:pPr>
                  <a:defRPr sz="1400" b="1" i="1" u="none" strike="noStrike" kern="1200" baseline="0">
                    <a:solidFill>
                      <a:srgbClr val="0066CC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2021</c:v>
                </c:pt>
                <c:pt idx="2">
                  <c:v>2025</c:v>
                </c:pt>
                <c:pt idx="3">
                  <c:v>2035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60</c:v>
                </c:pt>
                <c:pt idx="1">
                  <c:v>65</c:v>
                </c:pt>
                <c:pt idx="2">
                  <c:v>72</c:v>
                </c:pt>
                <c:pt idx="3">
                  <c:v>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6B7-420B-80EF-1ADAC15F7E9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42466432"/>
        <c:axId val="142468224"/>
        <c:axId val="0"/>
      </c:bar3DChart>
      <c:catAx>
        <c:axId val="142466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2468224"/>
        <c:crosses val="autoZero"/>
        <c:auto val="1"/>
        <c:lblAlgn val="ctr"/>
        <c:lblOffset val="100"/>
        <c:noMultiLvlLbl val="0"/>
      </c:catAx>
      <c:valAx>
        <c:axId val="142468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2466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7786786417322867E-2"/>
          <c:y val="0.17695071500057116"/>
          <c:w val="0.92221321358267727"/>
          <c:h val="0.76748654235442049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t" anchorCtr="1">
                <a:spAutoFit/>
              </a:bodyPr>
              <a:lstStyle/>
              <a:p>
                <a:pPr>
                  <a:defRPr sz="1400" b="1" i="1" u="none" strike="noStrike" kern="1200" baseline="0">
                    <a:solidFill>
                      <a:srgbClr val="0066CC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2021</c:v>
                </c:pt>
                <c:pt idx="2">
                  <c:v>2025</c:v>
                </c:pt>
                <c:pt idx="3">
                  <c:v>2035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369</c:v>
                </c:pt>
                <c:pt idx="1">
                  <c:v>358</c:v>
                </c:pt>
                <c:pt idx="2">
                  <c:v>356</c:v>
                </c:pt>
                <c:pt idx="3">
                  <c:v>350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2F-4412-9860-5E92AE369D0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42466432"/>
        <c:axId val="142468224"/>
        <c:axId val="0"/>
      </c:bar3DChart>
      <c:catAx>
        <c:axId val="142466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2468224"/>
        <c:crosses val="autoZero"/>
        <c:auto val="1"/>
        <c:lblAlgn val="ctr"/>
        <c:lblOffset val="100"/>
        <c:noMultiLvlLbl val="0"/>
      </c:catAx>
      <c:valAx>
        <c:axId val="142468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2466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280428215945495"/>
          <c:y val="0.13344916041225813"/>
          <c:w val="0.92221321358267727"/>
          <c:h val="0.76748633671807209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t" anchorCtr="1">
                <a:spAutoFit/>
              </a:bodyPr>
              <a:lstStyle/>
              <a:p>
                <a:pPr>
                  <a:defRPr sz="1400" b="1" i="1" u="none" strike="noStrike" kern="1200" baseline="0">
                    <a:solidFill>
                      <a:srgbClr val="0066CC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2021</c:v>
                </c:pt>
                <c:pt idx="2">
                  <c:v>2025</c:v>
                </c:pt>
                <c:pt idx="3">
                  <c:v>2035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90.3</c:v>
                </c:pt>
                <c:pt idx="1">
                  <c:v>83</c:v>
                </c:pt>
                <c:pt idx="2">
                  <c:v>85</c:v>
                </c:pt>
                <c:pt idx="3">
                  <c:v>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A48-4766-B520-E92F022A72E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42426880"/>
        <c:axId val="142428416"/>
        <c:axId val="0"/>
      </c:bar3DChart>
      <c:catAx>
        <c:axId val="142426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2428416"/>
        <c:crosses val="autoZero"/>
        <c:auto val="1"/>
        <c:lblAlgn val="ctr"/>
        <c:lblOffset val="100"/>
        <c:noMultiLvlLbl val="0"/>
      </c:catAx>
      <c:valAx>
        <c:axId val="142428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24268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7786786417322867E-2"/>
          <c:y val="0.17695071500057116"/>
          <c:w val="0.92221321358267727"/>
          <c:h val="0.76748654235442049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t" anchorCtr="1">
                <a:spAutoFit/>
              </a:bodyPr>
              <a:lstStyle/>
              <a:p>
                <a:pPr>
                  <a:defRPr sz="1400" b="1" i="1" u="none" strike="noStrike" kern="1200" baseline="0">
                    <a:solidFill>
                      <a:srgbClr val="0066CC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2021</c:v>
                </c:pt>
                <c:pt idx="2">
                  <c:v>2025</c:v>
                </c:pt>
                <c:pt idx="3">
                  <c:v>2035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2812.3</c:v>
                </c:pt>
                <c:pt idx="1">
                  <c:v>2918.7</c:v>
                </c:pt>
                <c:pt idx="2">
                  <c:v>3464.3</c:v>
                </c:pt>
                <c:pt idx="3">
                  <c:v>6814.9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2F-4412-9860-5E92AE369D0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42466432"/>
        <c:axId val="142468224"/>
        <c:axId val="0"/>
      </c:bar3DChart>
      <c:catAx>
        <c:axId val="142466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2468224"/>
        <c:crosses val="autoZero"/>
        <c:auto val="1"/>
        <c:lblAlgn val="ctr"/>
        <c:lblOffset val="100"/>
        <c:noMultiLvlLbl val="0"/>
      </c:catAx>
      <c:valAx>
        <c:axId val="142468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2466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280428215945495"/>
          <c:y val="0.17695079192358845"/>
          <c:w val="0.92221321358267727"/>
          <c:h val="0.76748654235442049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t" anchorCtr="1">
                <a:spAutoFit/>
              </a:bodyPr>
              <a:lstStyle/>
              <a:p>
                <a:pPr>
                  <a:defRPr sz="1400" b="1" i="1" u="none" strike="noStrike" kern="1200" baseline="0">
                    <a:solidFill>
                      <a:srgbClr val="0066CC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2021</c:v>
                </c:pt>
                <c:pt idx="2">
                  <c:v>2025</c:v>
                </c:pt>
                <c:pt idx="3">
                  <c:v>2035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104.8</c:v>
                </c:pt>
                <c:pt idx="1">
                  <c:v>104.9</c:v>
                </c:pt>
                <c:pt idx="2">
                  <c:v>105</c:v>
                </c:pt>
                <c:pt idx="3">
                  <c:v>105.5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A48-4766-B520-E92F022A72E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42426880"/>
        <c:axId val="142428416"/>
        <c:axId val="0"/>
      </c:bar3DChart>
      <c:catAx>
        <c:axId val="142426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2428416"/>
        <c:crosses val="autoZero"/>
        <c:auto val="1"/>
        <c:lblAlgn val="ctr"/>
        <c:lblOffset val="100"/>
        <c:noMultiLvlLbl val="0"/>
      </c:catAx>
      <c:valAx>
        <c:axId val="142428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24268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7786786417322867E-2"/>
          <c:y val="0.17695071500057116"/>
          <c:w val="0.92221321358267727"/>
          <c:h val="0.76748654235442049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t" anchorCtr="1">
                <a:spAutoFit/>
              </a:bodyPr>
              <a:lstStyle/>
              <a:p>
                <a:pPr>
                  <a:defRPr sz="1400" b="1" i="1" u="none" strike="noStrike" kern="1200" baseline="0">
                    <a:solidFill>
                      <a:srgbClr val="0066CC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2021</c:v>
                </c:pt>
                <c:pt idx="2">
                  <c:v>2025</c:v>
                </c:pt>
                <c:pt idx="3">
                  <c:v>2035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320.39999999999998</c:v>
                </c:pt>
                <c:pt idx="1">
                  <c:v>316</c:v>
                </c:pt>
                <c:pt idx="2">
                  <c:v>323</c:v>
                </c:pt>
                <c:pt idx="3">
                  <c:v>348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FE-4288-840C-18E57BB5C42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42466432"/>
        <c:axId val="142468224"/>
        <c:axId val="0"/>
      </c:bar3DChart>
      <c:catAx>
        <c:axId val="142466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2468224"/>
        <c:crosses val="autoZero"/>
        <c:auto val="1"/>
        <c:lblAlgn val="ctr"/>
        <c:lblOffset val="100"/>
        <c:noMultiLvlLbl val="0"/>
      </c:catAx>
      <c:valAx>
        <c:axId val="142468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2466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7786786417322867E-2"/>
          <c:y val="0.17695071500057116"/>
          <c:w val="0.92221321358267727"/>
          <c:h val="0.76748654235442049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t" anchorCtr="1">
                <a:spAutoFit/>
              </a:bodyPr>
              <a:lstStyle/>
              <a:p>
                <a:pPr>
                  <a:defRPr sz="1400" b="1" i="1" u="none" strike="noStrike" kern="1200" baseline="0">
                    <a:solidFill>
                      <a:srgbClr val="0066CC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2021</c:v>
                </c:pt>
                <c:pt idx="2">
                  <c:v>2025</c:v>
                </c:pt>
                <c:pt idx="3">
                  <c:v>2035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3103.2</c:v>
                </c:pt>
                <c:pt idx="1">
                  <c:v>651.79999999999995</c:v>
                </c:pt>
                <c:pt idx="2">
                  <c:v>829.2</c:v>
                </c:pt>
                <c:pt idx="3">
                  <c:v>1758.3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2F-4412-9860-5E92AE369D0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42466432"/>
        <c:axId val="142468224"/>
        <c:axId val="0"/>
      </c:bar3DChart>
      <c:catAx>
        <c:axId val="142466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2468224"/>
        <c:crosses val="autoZero"/>
        <c:auto val="1"/>
        <c:lblAlgn val="ctr"/>
        <c:lblOffset val="100"/>
        <c:noMultiLvlLbl val="0"/>
      </c:catAx>
      <c:valAx>
        <c:axId val="142468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2466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11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12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13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14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15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16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17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18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19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21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22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23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24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25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26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27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28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29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31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32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33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34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35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36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37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38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39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0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41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42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43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44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45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46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47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48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49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5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0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51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52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53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54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55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56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6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7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8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9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6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7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8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9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0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6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7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8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9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0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6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114212-DB26-4535-8073-52324F8B3FF0}" type="doc">
      <dgm:prSet loTypeId="urn:microsoft.com/office/officeart/2008/layout/VerticalCurvedList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1733845E-AEBE-4004-A611-F11E8DD75C97}">
      <dgm:prSet phldrT="[Текст]" custT="1"/>
      <dgm:spPr>
        <a:solidFill>
          <a:srgbClr val="92D050"/>
        </a:solidFill>
      </dgm:spPr>
      <dgm:t>
        <a:bodyPr/>
        <a:lstStyle/>
        <a:p>
          <a:r>
            <a:rPr lang="ru-RU" sz="18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Развитие экономики Усть-Катавского городского округа</a:t>
          </a:r>
          <a:endParaRPr lang="ru-RU" sz="1800" b="1" dirty="0">
            <a:solidFill>
              <a:schemeClr val="tx2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654AFAD8-AECF-4643-A6D1-674B861994F4}" type="parTrans" cxnId="{2B18F564-1D2B-43EC-A6C4-EA39D3C07580}">
      <dgm:prSet/>
      <dgm:spPr/>
      <dgm:t>
        <a:bodyPr/>
        <a:lstStyle/>
        <a:p>
          <a:endParaRPr lang="ru-RU" sz="1800">
            <a:solidFill>
              <a:schemeClr val="tx2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FC5C1206-FCC2-4449-9EC8-059CAE51FA2F}" type="sibTrans" cxnId="{2B18F564-1D2B-43EC-A6C4-EA39D3C07580}">
      <dgm:prSet/>
      <dgm:spPr/>
      <dgm:t>
        <a:bodyPr/>
        <a:lstStyle/>
        <a:p>
          <a:endParaRPr lang="ru-RU" sz="1800">
            <a:solidFill>
              <a:schemeClr val="tx2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C995C7FF-2043-42D4-AB6F-B584A34C4C7E}">
      <dgm:prSet/>
      <dgm:spPr>
        <a:solidFill>
          <a:srgbClr val="00B050"/>
        </a:solidFill>
      </dgm:spPr>
      <dgm:t>
        <a:bodyPr/>
        <a:lstStyle/>
        <a:p>
          <a:r>
            <a:rPr lang="ru-RU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Пространственное развитие Усть-Катавского городского округа</a:t>
          </a:r>
          <a:endParaRPr lang="ru-RU" dirty="0"/>
        </a:p>
      </dgm:t>
    </dgm:pt>
    <dgm:pt modelId="{236CADCD-C249-4134-AD08-0DAD52EB9A70}" type="parTrans" cxnId="{C4B969A3-1B17-40E5-9099-FF2EE443919F}">
      <dgm:prSet/>
      <dgm:spPr/>
      <dgm:t>
        <a:bodyPr/>
        <a:lstStyle/>
        <a:p>
          <a:endParaRPr lang="ru-RU"/>
        </a:p>
      </dgm:t>
    </dgm:pt>
    <dgm:pt modelId="{4C01BB5D-D86A-485B-AD0B-5C591D1840CB}" type="sibTrans" cxnId="{C4B969A3-1B17-40E5-9099-FF2EE443919F}">
      <dgm:prSet/>
      <dgm:spPr/>
      <dgm:t>
        <a:bodyPr/>
        <a:lstStyle/>
        <a:p>
          <a:endParaRPr lang="ru-RU"/>
        </a:p>
      </dgm:t>
    </dgm:pt>
    <dgm:pt modelId="{C7796BA7-F7CD-4EC2-803A-55C2A8CD7A3E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Развитие информационного общества и совершенствование механизмов муниципального управления</a:t>
          </a:r>
          <a:endParaRPr lang="ru-RU" dirty="0">
            <a:solidFill>
              <a:srgbClr val="000000"/>
            </a:solidFill>
            <a:latin typeface="Times New Roman" panose="02020603050405020304" pitchFamily="18" charset="0"/>
            <a:ea typeface="Times New Roman" panose="02020603050405020304" pitchFamily="18" charset="0"/>
          </a:endParaRPr>
        </a:p>
      </dgm:t>
    </dgm:pt>
    <dgm:pt modelId="{2C91D681-9993-4E7E-A0D4-B55ACCD9607C}" type="parTrans" cxnId="{D61E6D6A-3BC9-4BB4-B1CC-2BEF2739E63C}">
      <dgm:prSet/>
      <dgm:spPr/>
      <dgm:t>
        <a:bodyPr/>
        <a:lstStyle/>
        <a:p>
          <a:endParaRPr lang="ru-RU"/>
        </a:p>
      </dgm:t>
    </dgm:pt>
    <dgm:pt modelId="{BF3BC9D7-6605-4CDA-9E60-227C6E3BFD04}" type="sibTrans" cxnId="{D61E6D6A-3BC9-4BB4-B1CC-2BEF2739E63C}">
      <dgm:prSet/>
      <dgm:spPr/>
      <dgm:t>
        <a:bodyPr/>
        <a:lstStyle/>
        <a:p>
          <a:endParaRPr lang="ru-RU"/>
        </a:p>
      </dgm:t>
    </dgm:pt>
    <dgm:pt modelId="{08F3CD95-E1A1-4FA9-834F-F36A5EC05C8C}">
      <dgm:prSet/>
      <dgm:spPr>
        <a:solidFill>
          <a:srgbClr val="7030A0"/>
        </a:solidFill>
      </dgm:spPr>
      <dgm:t>
        <a:bodyPr/>
        <a:lstStyle/>
        <a:p>
          <a:r>
            <a:rPr lang="ru-RU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Развитие социальной сферы округа</a:t>
          </a:r>
          <a:endParaRPr lang="ru-RU" dirty="0">
            <a:solidFill>
              <a:schemeClr val="tx1"/>
            </a:solidFill>
          </a:endParaRPr>
        </a:p>
      </dgm:t>
    </dgm:pt>
    <dgm:pt modelId="{64E9B2AB-9E15-4FE5-A688-56BA85D1312D}" type="parTrans" cxnId="{C22D1DE5-3807-4AFA-A1F4-C70DE16C253F}">
      <dgm:prSet/>
      <dgm:spPr/>
      <dgm:t>
        <a:bodyPr/>
        <a:lstStyle/>
        <a:p>
          <a:endParaRPr lang="ru-RU"/>
        </a:p>
      </dgm:t>
    </dgm:pt>
    <dgm:pt modelId="{25B0A74A-5F44-42B5-834E-FED84E570AD0}" type="sibTrans" cxnId="{C22D1DE5-3807-4AFA-A1F4-C70DE16C253F}">
      <dgm:prSet/>
      <dgm:spPr/>
      <dgm:t>
        <a:bodyPr/>
        <a:lstStyle/>
        <a:p>
          <a:endParaRPr lang="ru-RU"/>
        </a:p>
      </dgm:t>
    </dgm:pt>
    <dgm:pt modelId="{73156E94-37A1-492D-925F-1E21EF51CCE1}" type="pres">
      <dgm:prSet presAssocID="{46114212-DB26-4535-8073-52324F8B3FF0}" presName="Name0" presStyleCnt="0">
        <dgm:presLayoutVars>
          <dgm:chMax val="7"/>
          <dgm:chPref val="7"/>
          <dgm:dir/>
        </dgm:presLayoutVars>
      </dgm:prSet>
      <dgm:spPr/>
    </dgm:pt>
    <dgm:pt modelId="{005DD674-213A-4973-B98C-097B4D0F9BCA}" type="pres">
      <dgm:prSet presAssocID="{46114212-DB26-4535-8073-52324F8B3FF0}" presName="Name1" presStyleCnt="0"/>
      <dgm:spPr/>
    </dgm:pt>
    <dgm:pt modelId="{9E828D0D-F527-49EB-8DC1-83358F38CF3A}" type="pres">
      <dgm:prSet presAssocID="{46114212-DB26-4535-8073-52324F8B3FF0}" presName="cycle" presStyleCnt="0"/>
      <dgm:spPr/>
    </dgm:pt>
    <dgm:pt modelId="{FCC02EF8-FBC9-41C8-AED5-BBF7EA2A32D8}" type="pres">
      <dgm:prSet presAssocID="{46114212-DB26-4535-8073-52324F8B3FF0}" presName="srcNode" presStyleLbl="node1" presStyleIdx="0" presStyleCnt="4"/>
      <dgm:spPr/>
    </dgm:pt>
    <dgm:pt modelId="{58A54242-D713-4AF7-87FD-E2FB43C6865E}" type="pres">
      <dgm:prSet presAssocID="{46114212-DB26-4535-8073-52324F8B3FF0}" presName="conn" presStyleLbl="parChTrans1D2" presStyleIdx="0" presStyleCnt="1"/>
      <dgm:spPr/>
    </dgm:pt>
    <dgm:pt modelId="{9448DDF3-874B-4545-9A9C-FAFE7C252F6E}" type="pres">
      <dgm:prSet presAssocID="{46114212-DB26-4535-8073-52324F8B3FF0}" presName="extraNode" presStyleLbl="node1" presStyleIdx="0" presStyleCnt="4"/>
      <dgm:spPr/>
    </dgm:pt>
    <dgm:pt modelId="{743E37B5-1AB9-49B0-A1E6-4A24CDBE6CC4}" type="pres">
      <dgm:prSet presAssocID="{46114212-DB26-4535-8073-52324F8B3FF0}" presName="dstNode" presStyleLbl="node1" presStyleIdx="0" presStyleCnt="4"/>
      <dgm:spPr/>
    </dgm:pt>
    <dgm:pt modelId="{D775EADE-896F-4FB2-B313-4ED0254838F4}" type="pres">
      <dgm:prSet presAssocID="{1733845E-AEBE-4004-A611-F11E8DD75C97}" presName="text_1" presStyleLbl="node1" presStyleIdx="0" presStyleCnt="4">
        <dgm:presLayoutVars>
          <dgm:bulletEnabled val="1"/>
        </dgm:presLayoutVars>
      </dgm:prSet>
      <dgm:spPr/>
    </dgm:pt>
    <dgm:pt modelId="{34335B02-E4E5-4792-B05A-2542C5713B4A}" type="pres">
      <dgm:prSet presAssocID="{1733845E-AEBE-4004-A611-F11E8DD75C97}" presName="accent_1" presStyleCnt="0"/>
      <dgm:spPr/>
    </dgm:pt>
    <dgm:pt modelId="{E4935CB9-C46B-4EED-9166-96670499B441}" type="pres">
      <dgm:prSet presAssocID="{1733845E-AEBE-4004-A611-F11E8DD75C97}" presName="accentRepeatNode" presStyleLbl="solidFgAcc1" presStyleIdx="0" presStyleCnt="4"/>
      <dgm:spPr/>
    </dgm:pt>
    <dgm:pt modelId="{AAF6375C-F600-40CB-96DD-4A8A92C4CBF3}" type="pres">
      <dgm:prSet presAssocID="{C995C7FF-2043-42D4-AB6F-B584A34C4C7E}" presName="text_2" presStyleLbl="node1" presStyleIdx="1" presStyleCnt="4">
        <dgm:presLayoutVars>
          <dgm:bulletEnabled val="1"/>
        </dgm:presLayoutVars>
      </dgm:prSet>
      <dgm:spPr/>
    </dgm:pt>
    <dgm:pt modelId="{AC269A06-A99A-459C-9D24-4904613D5066}" type="pres">
      <dgm:prSet presAssocID="{C995C7FF-2043-42D4-AB6F-B584A34C4C7E}" presName="accent_2" presStyleCnt="0"/>
      <dgm:spPr/>
    </dgm:pt>
    <dgm:pt modelId="{4FBD5A0A-E80E-4DB2-8580-BC86956EDB4A}" type="pres">
      <dgm:prSet presAssocID="{C995C7FF-2043-42D4-AB6F-B584A34C4C7E}" presName="accentRepeatNode" presStyleLbl="solidFgAcc1" presStyleIdx="1" presStyleCnt="4"/>
      <dgm:spPr/>
    </dgm:pt>
    <dgm:pt modelId="{6625DFD2-B48A-4E32-831B-073B96107C98}" type="pres">
      <dgm:prSet presAssocID="{C7796BA7-F7CD-4EC2-803A-55C2A8CD7A3E}" presName="text_3" presStyleLbl="node1" presStyleIdx="2" presStyleCnt="4">
        <dgm:presLayoutVars>
          <dgm:bulletEnabled val="1"/>
        </dgm:presLayoutVars>
      </dgm:prSet>
      <dgm:spPr/>
    </dgm:pt>
    <dgm:pt modelId="{7C79E191-3CCF-412C-9466-251DB2BF0790}" type="pres">
      <dgm:prSet presAssocID="{C7796BA7-F7CD-4EC2-803A-55C2A8CD7A3E}" presName="accent_3" presStyleCnt="0"/>
      <dgm:spPr/>
    </dgm:pt>
    <dgm:pt modelId="{A7FCEAB2-6FF6-48C5-AD5E-085AD0A7C1E4}" type="pres">
      <dgm:prSet presAssocID="{C7796BA7-F7CD-4EC2-803A-55C2A8CD7A3E}" presName="accentRepeatNode" presStyleLbl="solidFgAcc1" presStyleIdx="2" presStyleCnt="4"/>
      <dgm:spPr/>
    </dgm:pt>
    <dgm:pt modelId="{8A3200FD-5A9B-4689-A1F7-4F1BF9004EA6}" type="pres">
      <dgm:prSet presAssocID="{08F3CD95-E1A1-4FA9-834F-F36A5EC05C8C}" presName="text_4" presStyleLbl="node1" presStyleIdx="3" presStyleCnt="4">
        <dgm:presLayoutVars>
          <dgm:bulletEnabled val="1"/>
        </dgm:presLayoutVars>
      </dgm:prSet>
      <dgm:spPr/>
    </dgm:pt>
    <dgm:pt modelId="{16876BCC-997D-41AB-82C5-F75DB678248A}" type="pres">
      <dgm:prSet presAssocID="{08F3CD95-E1A1-4FA9-834F-F36A5EC05C8C}" presName="accent_4" presStyleCnt="0"/>
      <dgm:spPr/>
    </dgm:pt>
    <dgm:pt modelId="{FAA2920A-201E-48B8-8DC9-C7D3E1078383}" type="pres">
      <dgm:prSet presAssocID="{08F3CD95-E1A1-4FA9-834F-F36A5EC05C8C}" presName="accentRepeatNode" presStyleLbl="solidFgAcc1" presStyleIdx="3" presStyleCnt="4"/>
      <dgm:spPr/>
    </dgm:pt>
  </dgm:ptLst>
  <dgm:cxnLst>
    <dgm:cxn modelId="{09E2D90F-4F1D-4456-8B28-B710DBE77228}" type="presOf" srcId="{C995C7FF-2043-42D4-AB6F-B584A34C4C7E}" destId="{AAF6375C-F600-40CB-96DD-4A8A92C4CBF3}" srcOrd="0" destOrd="0" presId="urn:microsoft.com/office/officeart/2008/layout/VerticalCurvedList"/>
    <dgm:cxn modelId="{46BA5711-0D1C-4402-AD9C-53F6ECBFBB42}" type="presOf" srcId="{C7796BA7-F7CD-4EC2-803A-55C2A8CD7A3E}" destId="{6625DFD2-B48A-4E32-831B-073B96107C98}" srcOrd="0" destOrd="0" presId="urn:microsoft.com/office/officeart/2008/layout/VerticalCurvedList"/>
    <dgm:cxn modelId="{F0857E40-B62A-4AB8-8629-6CD0BAFAF2EE}" type="presOf" srcId="{1733845E-AEBE-4004-A611-F11E8DD75C97}" destId="{D775EADE-896F-4FB2-B313-4ED0254838F4}" srcOrd="0" destOrd="0" presId="urn:microsoft.com/office/officeart/2008/layout/VerticalCurvedList"/>
    <dgm:cxn modelId="{2B18F564-1D2B-43EC-A6C4-EA39D3C07580}" srcId="{46114212-DB26-4535-8073-52324F8B3FF0}" destId="{1733845E-AEBE-4004-A611-F11E8DD75C97}" srcOrd="0" destOrd="0" parTransId="{654AFAD8-AECF-4643-A6D1-674B861994F4}" sibTransId="{FC5C1206-FCC2-4449-9EC8-059CAE51FA2F}"/>
    <dgm:cxn modelId="{D22AF545-AED6-4818-A529-91A130BB99DC}" type="presOf" srcId="{08F3CD95-E1A1-4FA9-834F-F36A5EC05C8C}" destId="{8A3200FD-5A9B-4689-A1F7-4F1BF9004EA6}" srcOrd="0" destOrd="0" presId="urn:microsoft.com/office/officeart/2008/layout/VerticalCurvedList"/>
    <dgm:cxn modelId="{D61E6D6A-3BC9-4BB4-B1CC-2BEF2739E63C}" srcId="{46114212-DB26-4535-8073-52324F8B3FF0}" destId="{C7796BA7-F7CD-4EC2-803A-55C2A8CD7A3E}" srcOrd="2" destOrd="0" parTransId="{2C91D681-9993-4E7E-A0D4-B55ACCD9607C}" sibTransId="{BF3BC9D7-6605-4CDA-9E60-227C6E3BFD04}"/>
    <dgm:cxn modelId="{C4B969A3-1B17-40E5-9099-FF2EE443919F}" srcId="{46114212-DB26-4535-8073-52324F8B3FF0}" destId="{C995C7FF-2043-42D4-AB6F-B584A34C4C7E}" srcOrd="1" destOrd="0" parTransId="{236CADCD-C249-4134-AD08-0DAD52EB9A70}" sibTransId="{4C01BB5D-D86A-485B-AD0B-5C591D1840CB}"/>
    <dgm:cxn modelId="{C6E7AEAD-6EEC-4541-BED6-C4BD868E2E2E}" type="presOf" srcId="{FC5C1206-FCC2-4449-9EC8-059CAE51FA2F}" destId="{58A54242-D713-4AF7-87FD-E2FB43C6865E}" srcOrd="0" destOrd="0" presId="urn:microsoft.com/office/officeart/2008/layout/VerticalCurvedList"/>
    <dgm:cxn modelId="{9F7591AE-73C9-46B0-8AF6-F1B2E46A4051}" type="presOf" srcId="{46114212-DB26-4535-8073-52324F8B3FF0}" destId="{73156E94-37A1-492D-925F-1E21EF51CCE1}" srcOrd="0" destOrd="0" presId="urn:microsoft.com/office/officeart/2008/layout/VerticalCurvedList"/>
    <dgm:cxn modelId="{C22D1DE5-3807-4AFA-A1F4-C70DE16C253F}" srcId="{46114212-DB26-4535-8073-52324F8B3FF0}" destId="{08F3CD95-E1A1-4FA9-834F-F36A5EC05C8C}" srcOrd="3" destOrd="0" parTransId="{64E9B2AB-9E15-4FE5-A688-56BA85D1312D}" sibTransId="{25B0A74A-5F44-42B5-834E-FED84E570AD0}"/>
    <dgm:cxn modelId="{CE637DD1-BDB6-4145-B1C8-4CED2443BF09}" type="presParOf" srcId="{73156E94-37A1-492D-925F-1E21EF51CCE1}" destId="{005DD674-213A-4973-B98C-097B4D0F9BCA}" srcOrd="0" destOrd="0" presId="urn:microsoft.com/office/officeart/2008/layout/VerticalCurvedList"/>
    <dgm:cxn modelId="{1219DC53-7E7A-4CBC-B455-F9A56BDAABC9}" type="presParOf" srcId="{005DD674-213A-4973-B98C-097B4D0F9BCA}" destId="{9E828D0D-F527-49EB-8DC1-83358F38CF3A}" srcOrd="0" destOrd="0" presId="urn:microsoft.com/office/officeart/2008/layout/VerticalCurvedList"/>
    <dgm:cxn modelId="{1D9BBC0C-297E-4AAA-87F4-691BEDC4298D}" type="presParOf" srcId="{9E828D0D-F527-49EB-8DC1-83358F38CF3A}" destId="{FCC02EF8-FBC9-41C8-AED5-BBF7EA2A32D8}" srcOrd="0" destOrd="0" presId="urn:microsoft.com/office/officeart/2008/layout/VerticalCurvedList"/>
    <dgm:cxn modelId="{AEB71E7F-D397-4511-8D84-83CC898E6413}" type="presParOf" srcId="{9E828D0D-F527-49EB-8DC1-83358F38CF3A}" destId="{58A54242-D713-4AF7-87FD-E2FB43C6865E}" srcOrd="1" destOrd="0" presId="urn:microsoft.com/office/officeart/2008/layout/VerticalCurvedList"/>
    <dgm:cxn modelId="{1A683B3A-A263-4FBF-BBC5-77EC34FF13B4}" type="presParOf" srcId="{9E828D0D-F527-49EB-8DC1-83358F38CF3A}" destId="{9448DDF3-874B-4545-9A9C-FAFE7C252F6E}" srcOrd="2" destOrd="0" presId="urn:microsoft.com/office/officeart/2008/layout/VerticalCurvedList"/>
    <dgm:cxn modelId="{571C922F-E45B-4B48-9B2F-F0349023E717}" type="presParOf" srcId="{9E828D0D-F527-49EB-8DC1-83358F38CF3A}" destId="{743E37B5-1AB9-49B0-A1E6-4A24CDBE6CC4}" srcOrd="3" destOrd="0" presId="urn:microsoft.com/office/officeart/2008/layout/VerticalCurvedList"/>
    <dgm:cxn modelId="{802EEC7C-BC75-4FDE-A54C-AC4C077D2B95}" type="presParOf" srcId="{005DD674-213A-4973-B98C-097B4D0F9BCA}" destId="{D775EADE-896F-4FB2-B313-4ED0254838F4}" srcOrd="1" destOrd="0" presId="urn:microsoft.com/office/officeart/2008/layout/VerticalCurvedList"/>
    <dgm:cxn modelId="{A4FA6D41-FC03-48E6-98B0-F5D6C86EA04A}" type="presParOf" srcId="{005DD674-213A-4973-B98C-097B4D0F9BCA}" destId="{34335B02-E4E5-4792-B05A-2542C5713B4A}" srcOrd="2" destOrd="0" presId="urn:microsoft.com/office/officeart/2008/layout/VerticalCurvedList"/>
    <dgm:cxn modelId="{EBC9732B-0076-4638-BF87-EEBAAB1DADCC}" type="presParOf" srcId="{34335B02-E4E5-4792-B05A-2542C5713B4A}" destId="{E4935CB9-C46B-4EED-9166-96670499B441}" srcOrd="0" destOrd="0" presId="urn:microsoft.com/office/officeart/2008/layout/VerticalCurvedList"/>
    <dgm:cxn modelId="{3A269286-B30F-4893-9E84-489B78E0A90C}" type="presParOf" srcId="{005DD674-213A-4973-B98C-097B4D0F9BCA}" destId="{AAF6375C-F600-40CB-96DD-4A8A92C4CBF3}" srcOrd="3" destOrd="0" presId="urn:microsoft.com/office/officeart/2008/layout/VerticalCurvedList"/>
    <dgm:cxn modelId="{D15EC780-2A55-4444-97CE-0C8584D0D134}" type="presParOf" srcId="{005DD674-213A-4973-B98C-097B4D0F9BCA}" destId="{AC269A06-A99A-459C-9D24-4904613D5066}" srcOrd="4" destOrd="0" presId="urn:microsoft.com/office/officeart/2008/layout/VerticalCurvedList"/>
    <dgm:cxn modelId="{A12A83C4-2D40-4813-9ADE-7CF4D2C42A85}" type="presParOf" srcId="{AC269A06-A99A-459C-9D24-4904613D5066}" destId="{4FBD5A0A-E80E-4DB2-8580-BC86956EDB4A}" srcOrd="0" destOrd="0" presId="urn:microsoft.com/office/officeart/2008/layout/VerticalCurvedList"/>
    <dgm:cxn modelId="{08538744-4862-4FCA-87EA-B2E68DD16CE0}" type="presParOf" srcId="{005DD674-213A-4973-B98C-097B4D0F9BCA}" destId="{6625DFD2-B48A-4E32-831B-073B96107C98}" srcOrd="5" destOrd="0" presId="urn:microsoft.com/office/officeart/2008/layout/VerticalCurvedList"/>
    <dgm:cxn modelId="{F996604C-AC03-45A0-A131-2C15F975586A}" type="presParOf" srcId="{005DD674-213A-4973-B98C-097B4D0F9BCA}" destId="{7C79E191-3CCF-412C-9466-251DB2BF0790}" srcOrd="6" destOrd="0" presId="urn:microsoft.com/office/officeart/2008/layout/VerticalCurvedList"/>
    <dgm:cxn modelId="{BB088F03-0193-4373-98B1-EF571B98735E}" type="presParOf" srcId="{7C79E191-3CCF-412C-9466-251DB2BF0790}" destId="{A7FCEAB2-6FF6-48C5-AD5E-085AD0A7C1E4}" srcOrd="0" destOrd="0" presId="urn:microsoft.com/office/officeart/2008/layout/VerticalCurvedList"/>
    <dgm:cxn modelId="{185D9EBA-3937-4BA0-A748-F3194B060024}" type="presParOf" srcId="{005DD674-213A-4973-B98C-097B4D0F9BCA}" destId="{8A3200FD-5A9B-4689-A1F7-4F1BF9004EA6}" srcOrd="7" destOrd="0" presId="urn:microsoft.com/office/officeart/2008/layout/VerticalCurvedList"/>
    <dgm:cxn modelId="{2E14184C-7761-4489-9CE2-EE61E8FB4A1B}" type="presParOf" srcId="{005DD674-213A-4973-B98C-097B4D0F9BCA}" destId="{16876BCC-997D-41AB-82C5-F75DB678248A}" srcOrd="8" destOrd="0" presId="urn:microsoft.com/office/officeart/2008/layout/VerticalCurvedList"/>
    <dgm:cxn modelId="{6A3E9BAC-5C1F-48DD-9934-C0AD4E162EC5}" type="presParOf" srcId="{16876BCC-997D-41AB-82C5-F75DB678248A}" destId="{FAA2920A-201E-48B8-8DC9-C7D3E107838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A54242-D713-4AF7-87FD-E2FB43C6865E}">
      <dsp:nvSpPr>
        <dsp:cNvPr id="0" name=""/>
        <dsp:cNvSpPr/>
      </dsp:nvSpPr>
      <dsp:spPr>
        <a:xfrm>
          <a:off x="-5943603" y="-909532"/>
          <a:ext cx="7075648" cy="7075648"/>
        </a:xfrm>
        <a:prstGeom prst="blockArc">
          <a:avLst>
            <a:gd name="adj1" fmla="val 18900000"/>
            <a:gd name="adj2" fmla="val 2700000"/>
            <a:gd name="adj3" fmla="val 305"/>
          </a:avLst>
        </a:pr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75EADE-896F-4FB2-B313-4ED0254838F4}">
      <dsp:nvSpPr>
        <dsp:cNvPr id="0" name=""/>
        <dsp:cNvSpPr/>
      </dsp:nvSpPr>
      <dsp:spPr>
        <a:xfrm>
          <a:off x="592512" y="404126"/>
          <a:ext cx="6394888" cy="808672"/>
        </a:xfrm>
        <a:prstGeom prst="rect">
          <a:avLst/>
        </a:prstGeom>
        <a:solidFill>
          <a:srgbClr val="92D05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1884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Развитие экономики Усть-Катавского городского округа</a:t>
          </a:r>
          <a:endParaRPr lang="ru-RU" sz="1800" b="1" kern="1200" dirty="0">
            <a:solidFill>
              <a:schemeClr val="tx2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sp:txBody>
      <dsp:txXfrm>
        <a:off x="592512" y="404126"/>
        <a:ext cx="6394888" cy="808672"/>
      </dsp:txXfrm>
    </dsp:sp>
    <dsp:sp modelId="{E4935CB9-C46B-4EED-9166-96670499B441}">
      <dsp:nvSpPr>
        <dsp:cNvPr id="0" name=""/>
        <dsp:cNvSpPr/>
      </dsp:nvSpPr>
      <dsp:spPr>
        <a:xfrm>
          <a:off x="87092" y="303042"/>
          <a:ext cx="1010841" cy="1010841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AAF6375C-F600-40CB-96DD-4A8A92C4CBF3}">
      <dsp:nvSpPr>
        <dsp:cNvPr id="0" name=""/>
        <dsp:cNvSpPr/>
      </dsp:nvSpPr>
      <dsp:spPr>
        <a:xfrm>
          <a:off x="1056143" y="1617345"/>
          <a:ext cx="5931257" cy="808672"/>
        </a:xfrm>
        <a:prstGeom prst="rect">
          <a:avLst/>
        </a:prstGeom>
        <a:solidFill>
          <a:srgbClr val="00B05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1884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Пространственное развитие Усть-Катавского городского округа</a:t>
          </a:r>
          <a:endParaRPr lang="ru-RU" sz="1800" kern="1200" dirty="0"/>
        </a:p>
      </dsp:txBody>
      <dsp:txXfrm>
        <a:off x="1056143" y="1617345"/>
        <a:ext cx="5931257" cy="808672"/>
      </dsp:txXfrm>
    </dsp:sp>
    <dsp:sp modelId="{4FBD5A0A-E80E-4DB2-8580-BC86956EDB4A}">
      <dsp:nvSpPr>
        <dsp:cNvPr id="0" name=""/>
        <dsp:cNvSpPr/>
      </dsp:nvSpPr>
      <dsp:spPr>
        <a:xfrm>
          <a:off x="550722" y="1516261"/>
          <a:ext cx="1010841" cy="1010841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903533"/>
              <a:satOff val="33333"/>
              <a:lumOff val="-490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6625DFD2-B48A-4E32-831B-073B96107C98}">
      <dsp:nvSpPr>
        <dsp:cNvPr id="0" name=""/>
        <dsp:cNvSpPr/>
      </dsp:nvSpPr>
      <dsp:spPr>
        <a:xfrm>
          <a:off x="1056143" y="2830565"/>
          <a:ext cx="5931257" cy="808672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1884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Развитие информационного общества и совершенствование механизмов муниципального управления</a:t>
          </a:r>
          <a:endParaRPr lang="ru-RU" sz="1800" kern="1200" dirty="0">
            <a:solidFill>
              <a:srgbClr val="000000"/>
            </a:solidFill>
            <a:latin typeface="Times New Roman" panose="02020603050405020304" pitchFamily="18" charset="0"/>
            <a:ea typeface="Times New Roman" panose="02020603050405020304" pitchFamily="18" charset="0"/>
          </a:endParaRPr>
        </a:p>
      </dsp:txBody>
      <dsp:txXfrm>
        <a:off x="1056143" y="2830565"/>
        <a:ext cx="5931257" cy="808672"/>
      </dsp:txXfrm>
    </dsp:sp>
    <dsp:sp modelId="{A7FCEAB2-6FF6-48C5-AD5E-085AD0A7C1E4}">
      <dsp:nvSpPr>
        <dsp:cNvPr id="0" name=""/>
        <dsp:cNvSpPr/>
      </dsp:nvSpPr>
      <dsp:spPr>
        <a:xfrm>
          <a:off x="550722" y="2729481"/>
          <a:ext cx="1010841" cy="1010841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1807066"/>
              <a:satOff val="66667"/>
              <a:lumOff val="-980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8A3200FD-5A9B-4689-A1F7-4F1BF9004EA6}">
      <dsp:nvSpPr>
        <dsp:cNvPr id="0" name=""/>
        <dsp:cNvSpPr/>
      </dsp:nvSpPr>
      <dsp:spPr>
        <a:xfrm>
          <a:off x="592512" y="4043784"/>
          <a:ext cx="6394888" cy="808672"/>
        </a:xfrm>
        <a:prstGeom prst="rect">
          <a:avLst/>
        </a:prstGeom>
        <a:solidFill>
          <a:srgbClr val="7030A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1884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Развитие социальной сферы округа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592512" y="4043784"/>
        <a:ext cx="6394888" cy="808672"/>
      </dsp:txXfrm>
    </dsp:sp>
    <dsp:sp modelId="{FAA2920A-201E-48B8-8DC9-C7D3E1078383}">
      <dsp:nvSpPr>
        <dsp:cNvPr id="0" name=""/>
        <dsp:cNvSpPr/>
      </dsp:nvSpPr>
      <dsp:spPr>
        <a:xfrm>
          <a:off x="87092" y="3942700"/>
          <a:ext cx="1010841" cy="1010841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image" Target="../media/image45.emf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0.67617</cdr:x>
      <cdr:y>0.43482</cdr:y>
    </cdr:from>
    <cdr:to>
      <cdr:x>0.7824</cdr:x>
      <cdr:y>0.60185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820711" y="2380423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0.49248</cdr:x>
      <cdr:y>0.46389</cdr:y>
    </cdr:from>
    <cdr:to>
      <cdr:x>0.58897</cdr:x>
      <cdr:y>0.63239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667002" y="2517569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08CE1F-A92D-499D-9CA7-D1D63815D5E7}" type="datetimeFigureOut">
              <a:rPr lang="ru-RU" smtClean="0"/>
              <a:pPr/>
              <a:t>02.12.2019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39838"/>
            <a:ext cx="5956300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6431"/>
            <a:ext cx="5438140" cy="39079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7076"/>
            <a:ext cx="2945659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7076"/>
            <a:ext cx="2945659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F8EBF8-C771-41B9-926C-3EDBB58B515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96471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Усть-Катавский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городской округ находится в западной части Челябинской области. Это живописная территория западного склона уральских гор, расположенная в устье рек Катав и Юрюзань, что определяет само название округа.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Усть-Катавский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городской округ обладает хорошим производственным и трудовым потенциалом, ресурсной базой, уникальными природно-климатическими условиями, выгодным транспортно-географическим положением. Городской округ граничит с Республикой Башкортостан, расположен на пересечении транспортных путей, идущих с Запада на Восток. По территории округа проходят федеральная автотрасса М5 и Южно-Уральская железная дорога, являющаяся веткой Транссибирской магистрали. Расстояние до областного центра г. Челябинска 275 км, до столицы Башкортостана г. Уфы-160 км.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8EBF8-C771-41B9-926C-3EDBB58B5153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16452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Данные приведены по информации служб администрации округа, т. к. границы указанных земель точно не определялись и до настоящего времени не установлены в соответствии с действующим законодательством. Анализ современного состояния территории свидетельствует: большая часть земель округа в настоящее время (93%) – свободные от застройки пространства (зоны естественного ландшафта, земли лесного фонда и водных объектов, земли сельскохозяйственного назначения, земли запаса).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8EBF8-C771-41B9-926C-3EDBB58B5153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3905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 данным переписи населения 2010 года – городское население составило 87,42%, сельское население – 12,58%. По данным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Челябинскстата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за 2018 год городское население округа составило 88,1%, население, проживающее в сельской местности – 11,9%. На диаграммах представлена разбивка населения городского округа по месту проживания – городская или сельская местность.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Одной из задач Стратегии социально-экономического развития Усть-Катавского городского округа до 2020 года было увеличение средней продолжительности жизни населения округа до 67 лет. Данный показатель достигнут, в 2018 году средняя продолжительность жизни составила 69,5 лет.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Коэффициент рождаемости по итогам 2018 года составил 8,0 на 1000 человек населения, что на 4,4% меньше, чем в 2009 году (12,4). Общий коэффициент смертности в 2018 году составил 16,0 на 1000 человек населения, сохранился на уровне 2009 года. Демографическая ситуация в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Усть-Катавском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городском округе в целом характеризуется негативными процессами. Сокращение численности населения наблюдается с 1992 года. Это происходит в основном из-за естественной убыли, т.е. превышения числа смертей над числом рождений, а также из-за выезда населения за пределы округа и области. Миграционные процессы также связаны с уменьшением численности населения округа. Коэффициент миграционного прироста (убыли) увеличился в 2018 году по сравнению с 2009 годом на 2,7%.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8EBF8-C771-41B9-926C-3EDBB58B5153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77977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Доля занятых на градообразующем предприятии от общего числа занятых в экономике округа снижается, но все равно остается на достаточно высоком уровне. Данные подтверждают обоснованность наличия у Усть-Катавского городского округа статуса моногорода, ввиду соответствия критериям отнесения муниципальных образований Российской Федерации к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монопрофильным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(моногородам) (утв. постановлением Правительства РФ от 29 июля 2014 г. № 709).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целом за 2010-2018 годы среднемесячная заработная плата по округу увеличилась почти в 2,5 раза.  Рост среднемесячной заработной платы наблюдался по большинству видов экономической деятельности.  Среднемесячная заработная плата работников по крупным и средним организациям округа за 2018 год составила 26938,3 руб. и увеличилась за год на 8,5% (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среднеобластные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показатели – 34554,0 руб.). По данным видно, что планируемые показатели по уровню среднемесячной заработной платы работников крупных и средних организаций достигнуты и перевыполнены. Уровень реальных денежных доходов и реальной заработной платы населения увеличился более, чем в 2 раза.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8EBF8-C771-41B9-926C-3EDBB58B5153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0522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3D431-CB1E-46CE-AB86-B6A927A04968}" type="datetimeFigureOut">
              <a:rPr lang="ru-RU" smtClean="0"/>
              <a:pPr/>
              <a:t>02.12.2019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0940A-CF0A-45E7-A7A0-51BBDC4B19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9728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3D431-CB1E-46CE-AB86-B6A927A04968}" type="datetimeFigureOut">
              <a:rPr lang="ru-RU" smtClean="0"/>
              <a:pPr/>
              <a:t>02.12.2019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0940A-CF0A-45E7-A7A0-51BBDC4B19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9705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3D431-CB1E-46CE-AB86-B6A927A04968}" type="datetimeFigureOut">
              <a:rPr lang="ru-RU" smtClean="0"/>
              <a:pPr/>
              <a:t>02.12.2019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0940A-CF0A-45E7-A7A0-51BBDC4B19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2083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3D431-CB1E-46CE-AB86-B6A927A04968}" type="datetimeFigureOut">
              <a:rPr lang="ru-RU" smtClean="0"/>
              <a:pPr/>
              <a:t>02.12.2019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0940A-CF0A-45E7-A7A0-51BBDC4B19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135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3D431-CB1E-46CE-AB86-B6A927A04968}" type="datetimeFigureOut">
              <a:rPr lang="ru-RU" smtClean="0"/>
              <a:pPr/>
              <a:t>02.12.2019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0940A-CF0A-45E7-A7A0-51BBDC4B19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9811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3D431-CB1E-46CE-AB86-B6A927A04968}" type="datetimeFigureOut">
              <a:rPr lang="ru-RU" smtClean="0"/>
              <a:pPr/>
              <a:t>02.12.2019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0940A-CF0A-45E7-A7A0-51BBDC4B19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7791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3D431-CB1E-46CE-AB86-B6A927A04968}" type="datetimeFigureOut">
              <a:rPr lang="ru-RU" smtClean="0"/>
              <a:pPr/>
              <a:t>02.12.2019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0940A-CF0A-45E7-A7A0-51BBDC4B19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3709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3D431-CB1E-46CE-AB86-B6A927A04968}" type="datetimeFigureOut">
              <a:rPr lang="ru-RU" smtClean="0"/>
              <a:pPr/>
              <a:t>02.12.2019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0940A-CF0A-45E7-A7A0-51BBDC4B19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262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3D431-CB1E-46CE-AB86-B6A927A04968}" type="datetimeFigureOut">
              <a:rPr lang="ru-RU" smtClean="0"/>
              <a:pPr/>
              <a:t>02.12.2019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0940A-CF0A-45E7-A7A0-51BBDC4B19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8258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3D431-CB1E-46CE-AB86-B6A927A04968}" type="datetimeFigureOut">
              <a:rPr lang="ru-RU" smtClean="0"/>
              <a:pPr/>
              <a:t>02.12.2019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0940A-CF0A-45E7-A7A0-51BBDC4B19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306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3D431-CB1E-46CE-AB86-B6A927A04968}" type="datetimeFigureOut">
              <a:rPr lang="ru-RU" smtClean="0"/>
              <a:pPr/>
              <a:t>02.12.2019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0940A-CF0A-45E7-A7A0-51BBDC4B19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7005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33D431-CB1E-46CE-AB86-B6A927A04968}" type="datetimeFigureOut">
              <a:rPr lang="ru-RU" smtClean="0"/>
              <a:pPr/>
              <a:t>02.12.2019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0940A-CF0A-45E7-A7A0-51BBDC4B19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9300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chart" Target="../charts/chart2.xml"/><Relationship Id="rId7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3.png"/><Relationship Id="rId4" Type="http://schemas.openxmlformats.org/officeDocument/2006/relationships/chart" Target="../charts/chart3.xml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4.png"/><Relationship Id="rId7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13" Type="http://schemas.openxmlformats.org/officeDocument/2006/relationships/oleObject" Target="../embeddings/oleObject9.bin"/><Relationship Id="rId3" Type="http://schemas.openxmlformats.org/officeDocument/2006/relationships/image" Target="../media/image2.png"/><Relationship Id="rId7" Type="http://schemas.openxmlformats.org/officeDocument/2006/relationships/oleObject" Target="../embeddings/oleObject6.bin"/><Relationship Id="rId12" Type="http://schemas.openxmlformats.org/officeDocument/2006/relationships/image" Target="../media/image48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5.emf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5.bin"/><Relationship Id="rId15" Type="http://schemas.openxmlformats.org/officeDocument/2006/relationships/image" Target="../media/image3.png"/><Relationship Id="rId10" Type="http://schemas.openxmlformats.org/officeDocument/2006/relationships/image" Target="../media/image47.emf"/><Relationship Id="rId4" Type="http://schemas.openxmlformats.org/officeDocument/2006/relationships/image" Target="../media/image50.png"/><Relationship Id="rId9" Type="http://schemas.openxmlformats.org/officeDocument/2006/relationships/oleObject" Target="../embeddings/oleObject7.bin"/><Relationship Id="rId14" Type="http://schemas.openxmlformats.org/officeDocument/2006/relationships/image" Target="../media/image4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3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3.png"/><Relationship Id="rId7" Type="http://schemas.openxmlformats.org/officeDocument/2006/relationships/image" Target="../media/image6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3.png"/><Relationship Id="rId7" Type="http://schemas.openxmlformats.org/officeDocument/2006/relationships/image" Target="../media/image8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png"/><Relationship Id="rId4" Type="http://schemas.openxmlformats.org/officeDocument/2006/relationships/image" Target="../media/image77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2.png"/><Relationship Id="rId7" Type="http://schemas.openxmlformats.org/officeDocument/2006/relationships/image" Target="../media/image8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4.xml"/><Relationship Id="rId5" Type="http://schemas.openxmlformats.org/officeDocument/2006/relationships/image" Target="../media/image15.png"/><Relationship Id="rId4" Type="http://schemas.openxmlformats.org/officeDocument/2006/relationships/image" Target="../media/image82.png"/><Relationship Id="rId9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3.png"/><Relationship Id="rId7" Type="http://schemas.openxmlformats.org/officeDocument/2006/relationships/image" Target="../media/image8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jpeg"/><Relationship Id="rId5" Type="http://schemas.openxmlformats.org/officeDocument/2006/relationships/image" Target="../media/image3.png"/><Relationship Id="rId4" Type="http://schemas.openxmlformats.org/officeDocument/2006/relationships/image" Target="../media/image91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3.png"/><Relationship Id="rId7" Type="http://schemas.openxmlformats.org/officeDocument/2006/relationships/image" Target="../media/image9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10" Type="http://schemas.openxmlformats.org/officeDocument/2006/relationships/image" Target="../media/image99.png"/><Relationship Id="rId4" Type="http://schemas.openxmlformats.org/officeDocument/2006/relationships/image" Target="../media/image93.jpeg"/><Relationship Id="rId9" Type="http://schemas.openxmlformats.org/officeDocument/2006/relationships/image" Target="../media/image9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0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0.bin"/><Relationship Id="rId5" Type="http://schemas.openxmlformats.org/officeDocument/2006/relationships/chart" Target="../charts/chart5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6.jpe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chart" Target="../charts/chart12.xml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1.xml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3" Type="http://schemas.openxmlformats.org/officeDocument/2006/relationships/image" Target="../media/image3.png"/><Relationship Id="rId7" Type="http://schemas.openxmlformats.org/officeDocument/2006/relationships/image" Target="../media/image111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5" Type="http://schemas.openxmlformats.org/officeDocument/2006/relationships/chart" Target="../charts/chart13.xml"/><Relationship Id="rId4" Type="http://schemas.openxmlformats.org/officeDocument/2006/relationships/image" Target="../media/image10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6.xml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chart" Target="../charts/chart20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9.xml"/><Relationship Id="rId5" Type="http://schemas.openxmlformats.org/officeDocument/2006/relationships/chart" Target="../charts/chart18.xml"/><Relationship Id="rId4" Type="http://schemas.openxmlformats.org/officeDocument/2006/relationships/chart" Target="../charts/chart1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chart" Target="../charts/chart2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23.xml"/><Relationship Id="rId5" Type="http://schemas.openxmlformats.org/officeDocument/2006/relationships/chart" Target="../charts/chart22.xml"/><Relationship Id="rId4" Type="http://schemas.openxmlformats.org/officeDocument/2006/relationships/chart" Target="../charts/chart2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8.jpeg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27.xml"/><Relationship Id="rId5" Type="http://schemas.openxmlformats.org/officeDocument/2006/relationships/chart" Target="../charts/chart26.xml"/><Relationship Id="rId4" Type="http://schemas.openxmlformats.org/officeDocument/2006/relationships/chart" Target="../charts/chart2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7" Type="http://schemas.openxmlformats.org/officeDocument/2006/relationships/chart" Target="../charts/chart3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30.xml"/><Relationship Id="rId5" Type="http://schemas.openxmlformats.org/officeDocument/2006/relationships/chart" Target="../charts/chart29.xml"/><Relationship Id="rId4" Type="http://schemas.openxmlformats.org/officeDocument/2006/relationships/chart" Target="../charts/chart28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eg"/><Relationship Id="rId3" Type="http://schemas.openxmlformats.org/officeDocument/2006/relationships/image" Target="../media/image2.png"/><Relationship Id="rId7" Type="http://schemas.openxmlformats.org/officeDocument/2006/relationships/image" Target="../media/image127.jpeg"/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10" Type="http://schemas.openxmlformats.org/officeDocument/2006/relationships/image" Target="../media/image130.jpeg"/><Relationship Id="rId4" Type="http://schemas.openxmlformats.org/officeDocument/2006/relationships/image" Target="../media/image3.png"/><Relationship Id="rId9" Type="http://schemas.openxmlformats.org/officeDocument/2006/relationships/image" Target="../media/image12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34.xml"/><Relationship Id="rId5" Type="http://schemas.openxmlformats.org/officeDocument/2006/relationships/chart" Target="../charts/chart33.xml"/><Relationship Id="rId4" Type="http://schemas.openxmlformats.org/officeDocument/2006/relationships/chart" Target="../charts/chart3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jpeg"/><Relationship Id="rId3" Type="http://schemas.openxmlformats.org/officeDocument/2006/relationships/image" Target="../media/image131.jpeg"/><Relationship Id="rId7" Type="http://schemas.openxmlformats.org/officeDocument/2006/relationships/image" Target="../media/image1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5.xml"/><Relationship Id="rId7" Type="http://schemas.openxmlformats.org/officeDocument/2006/relationships/chart" Target="../charts/chart39.xml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38.xml"/><Relationship Id="rId5" Type="http://schemas.openxmlformats.org/officeDocument/2006/relationships/chart" Target="../charts/chart37.xml"/><Relationship Id="rId4" Type="http://schemas.openxmlformats.org/officeDocument/2006/relationships/chart" Target="../charts/chart3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7" Type="http://schemas.openxmlformats.org/officeDocument/2006/relationships/image" Target="../media/image140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39.png"/><Relationship Id="rId4" Type="http://schemas.openxmlformats.org/officeDocument/2006/relationships/image" Target="../media/image13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41.xml"/><Relationship Id="rId4" Type="http://schemas.openxmlformats.org/officeDocument/2006/relationships/chart" Target="../charts/chart4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jpeg"/><Relationship Id="rId5" Type="http://schemas.openxmlformats.org/officeDocument/2006/relationships/image" Target="../media/image142.jpg"/><Relationship Id="rId4" Type="http://schemas.openxmlformats.org/officeDocument/2006/relationships/image" Target="../media/image14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44.xml"/><Relationship Id="rId5" Type="http://schemas.openxmlformats.org/officeDocument/2006/relationships/chart" Target="../charts/chart43.xml"/><Relationship Id="rId4" Type="http://schemas.openxmlformats.org/officeDocument/2006/relationships/chart" Target="../charts/chart4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7.jpeg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5.xml"/><Relationship Id="rId7" Type="http://schemas.openxmlformats.org/officeDocument/2006/relationships/chart" Target="../charts/chart49.xml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48.xml"/><Relationship Id="rId5" Type="http://schemas.openxmlformats.org/officeDocument/2006/relationships/chart" Target="../charts/chart47.xml"/><Relationship Id="rId4" Type="http://schemas.openxmlformats.org/officeDocument/2006/relationships/chart" Target="../charts/chart4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0.jpg"/><Relationship Id="rId5" Type="http://schemas.openxmlformats.org/officeDocument/2006/relationships/image" Target="../media/image149.jpeg"/><Relationship Id="rId4" Type="http://schemas.openxmlformats.org/officeDocument/2006/relationships/image" Target="../media/image148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1.jpg"/><Relationship Id="rId5" Type="http://schemas.openxmlformats.org/officeDocument/2006/relationships/chart" Target="../charts/chart51.xml"/><Relationship Id="rId4" Type="http://schemas.openxmlformats.org/officeDocument/2006/relationships/chart" Target="../charts/chart5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0.emf"/><Relationship Id="rId12" Type="http://schemas.openxmlformats.org/officeDocument/2006/relationships/image" Target="../media/image12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oleObject" Target="../embeddings/oleObject3.bin"/><Relationship Id="rId5" Type="http://schemas.openxmlformats.org/officeDocument/2006/relationships/image" Target="../media/image13.png"/><Relationship Id="rId10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53.xml"/><Relationship Id="rId5" Type="http://schemas.openxmlformats.org/officeDocument/2006/relationships/chart" Target="../charts/chart52.xml"/><Relationship Id="rId4" Type="http://schemas.openxmlformats.org/officeDocument/2006/relationships/image" Target="../media/image153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54.xml"/><Relationship Id="rId4" Type="http://schemas.openxmlformats.org/officeDocument/2006/relationships/image" Target="../media/image155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6.png"/><Relationship Id="rId5" Type="http://schemas.openxmlformats.org/officeDocument/2006/relationships/chart" Target="../charts/chart56.xml"/><Relationship Id="rId4" Type="http://schemas.openxmlformats.org/officeDocument/2006/relationships/chart" Target="../charts/chart5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5.png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6.png"/><Relationship Id="rId5" Type="http://schemas.openxmlformats.org/officeDocument/2006/relationships/image" Target="../media/image14.emf"/><Relationship Id="rId4" Type="http://schemas.openxmlformats.org/officeDocument/2006/relationships/oleObject" Target="../embeddings/oleObject4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 descr="Untitled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58" y="182232"/>
            <a:ext cx="987452" cy="1219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15306" y="1401288"/>
            <a:ext cx="8192042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spc="50" dirty="0">
                <a:ln w="9525" cmpd="sng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Проект стратегии </a:t>
            </a:r>
          </a:p>
          <a:p>
            <a:pPr algn="ctr"/>
            <a:r>
              <a:rPr lang="ru-RU" sz="5400" b="1" spc="50" dirty="0">
                <a:ln w="9525" cmpd="sng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социально – экономического развития </a:t>
            </a:r>
          </a:p>
          <a:p>
            <a:pPr algn="ctr"/>
            <a:r>
              <a:rPr lang="ru-RU" sz="5400" b="1" cap="none" spc="50" dirty="0">
                <a:ln w="9525" cmpd="sng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Усть-Катавского</a:t>
            </a:r>
          </a:p>
          <a:p>
            <a:pPr algn="ctr"/>
            <a:r>
              <a:rPr lang="ru-RU" sz="5400" b="1" spc="50" dirty="0">
                <a:ln w="9525" cmpd="sng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городского округа на период до 2035 года</a:t>
            </a:r>
            <a:endParaRPr lang="ru-RU" sz="5400" b="1" cap="none" spc="50" dirty="0">
              <a:ln w="9525" cmpd="sng">
                <a:solidFill>
                  <a:srgbClr val="0070C0"/>
                </a:solidFill>
                <a:prstDash val="solid"/>
              </a:ln>
              <a:solidFill>
                <a:srgbClr val="0070C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437" y="182232"/>
            <a:ext cx="2238280" cy="82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4823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 descr="Untitled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79" y="56717"/>
            <a:ext cx="800546" cy="98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96510" y="350818"/>
            <a:ext cx="84433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Обеспеченность жилого фонда на 01.01.2018 год</a:t>
            </a:r>
          </a:p>
        </p:txBody>
      </p:sp>
      <p:graphicFrame>
        <p:nvGraphicFramePr>
          <p:cNvPr id="10" name="Диаграмма 9"/>
          <p:cNvGraphicFramePr/>
          <p:nvPr/>
        </p:nvGraphicFramePr>
        <p:xfrm>
          <a:off x="761101" y="1045029"/>
          <a:ext cx="4567254" cy="22670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Диаграмма 10"/>
          <p:cNvGraphicFramePr/>
          <p:nvPr/>
        </p:nvGraphicFramePr>
        <p:xfrm>
          <a:off x="5915377" y="1045029"/>
          <a:ext cx="5108223" cy="22670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865" y="5869696"/>
            <a:ext cx="2150535" cy="788734"/>
          </a:xfrm>
          <a:prstGeom prst="rect">
            <a:avLst/>
          </a:prstGeom>
        </p:spPr>
      </p:pic>
      <p:pic>
        <p:nvPicPr>
          <p:cNvPr id="6146" name="Диаграмма 1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79" y="3606180"/>
            <a:ext cx="2998099" cy="218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Диаграмма 4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772" y="3606178"/>
            <a:ext cx="2860675" cy="218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Диаграмма 3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041" y="3606178"/>
            <a:ext cx="2847623" cy="218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Диаграмма 2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1258" y="3606178"/>
            <a:ext cx="2766231" cy="218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51579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 descr="Untitled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79" y="56717"/>
            <a:ext cx="823926" cy="101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8346" y="6020497"/>
            <a:ext cx="2238280" cy="820916"/>
          </a:xfrm>
          <a:prstGeom prst="rect">
            <a:avLst/>
          </a:prstGeom>
        </p:spPr>
      </p:pic>
      <p:sp>
        <p:nvSpPr>
          <p:cNvPr id="4" name="Прямоугольник 1"/>
          <p:cNvSpPr>
            <a:spLocks noChangeArrowheads="1"/>
          </p:cNvSpPr>
          <p:nvPr/>
        </p:nvSpPr>
        <p:spPr bwMode="auto">
          <a:xfrm>
            <a:off x="718596" y="365250"/>
            <a:ext cx="7416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2000" b="1" dirty="0">
                <a:solidFill>
                  <a:srgbClr val="0070C0"/>
                </a:solidFill>
                <a:latin typeface="Arial" panose="020B0604020202020204" pitchFamily="34" charset="0"/>
              </a:rPr>
              <a:t>Капитальный ремонт многоквартирных домов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18596" y="959790"/>
            <a:ext cx="6795842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ru-RU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 период </a:t>
            </a:r>
            <a:r>
              <a:rPr lang="ru-RU" sz="1400" b="1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 2014 по 2018 годы </a:t>
            </a:r>
            <a:r>
              <a:rPr lang="ru-RU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выполнено проведение капитального ремонта общего имущества в </a:t>
            </a:r>
            <a:r>
              <a:rPr lang="ru-RU" sz="1400" b="1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35 многоквартирных домах </a:t>
            </a:r>
            <a:r>
              <a:rPr lang="ru-RU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 общую сумму </a:t>
            </a:r>
            <a:r>
              <a:rPr lang="ru-RU" sz="1400" b="1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50,0 млн. рублей.</a:t>
            </a:r>
            <a:endParaRPr lang="ru-RU" sz="14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942" y="125288"/>
            <a:ext cx="3423711" cy="2516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414" y="4377288"/>
            <a:ext cx="3518072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430" y="2270895"/>
            <a:ext cx="3643196" cy="2420702"/>
          </a:xfrm>
          <a:prstGeom prst="rect">
            <a:avLst/>
          </a:prstGeom>
        </p:spPr>
      </p:pic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B226F1C7-62C8-474B-9F59-71B6426CD65C}"/>
              </a:ext>
            </a:extLst>
          </p:cNvPr>
          <p:cNvGraphicFramePr>
            <a:graphicFrameLocks noGrp="1"/>
          </p:cNvGraphicFramePr>
          <p:nvPr/>
        </p:nvGraphicFramePr>
        <p:xfrm>
          <a:off x="272771" y="2122312"/>
          <a:ext cx="7708473" cy="2143972"/>
        </p:xfrm>
        <a:graphic>
          <a:graphicData uri="http://schemas.openxmlformats.org/drawingml/2006/table">
            <a:tbl>
              <a:tblPr/>
              <a:tblGrid>
                <a:gridCol w="23014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82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82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78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75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6757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6757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0166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Основные показатели  в программе  капитального ремонта МКД</a:t>
                      </a:r>
                    </a:p>
                  </a:txBody>
                  <a:tcPr marL="68582" marR="6858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 год</a:t>
                      </a:r>
                    </a:p>
                  </a:txBody>
                  <a:tcPr marL="68582" marR="6858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 год</a:t>
                      </a:r>
                    </a:p>
                  </a:txBody>
                  <a:tcPr marL="68582" marR="6858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 год</a:t>
                      </a:r>
                    </a:p>
                  </a:txBody>
                  <a:tcPr marL="68582" marR="6858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 год</a:t>
                      </a:r>
                    </a:p>
                  </a:txBody>
                  <a:tcPr marL="68582" marR="6858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 год</a:t>
                      </a:r>
                    </a:p>
                  </a:txBody>
                  <a:tcPr marL="68582" marR="6858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 год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2" marR="6858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63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 отремонтированных МКД, ед.</a:t>
                      </a:r>
                    </a:p>
                  </a:txBody>
                  <a:tcPr marL="68582" marR="6858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68582" marR="6858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8582" marR="6858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68582" marR="6858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68582" marR="6858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8582" marR="6858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8582" marR="6858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63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Стоимость капитального  ремонта, млн. руб.</a:t>
                      </a:r>
                    </a:p>
                  </a:txBody>
                  <a:tcPr marL="68582" marR="6858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9,0</a:t>
                      </a:r>
                    </a:p>
                  </a:txBody>
                  <a:tcPr marL="68582" marR="6858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3,5</a:t>
                      </a:r>
                    </a:p>
                  </a:txBody>
                  <a:tcPr marL="68582" marR="6858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17,7</a:t>
                      </a:r>
                    </a:p>
                  </a:txBody>
                  <a:tcPr marL="68582" marR="6858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19,8</a:t>
                      </a:r>
                    </a:p>
                  </a:txBody>
                  <a:tcPr marL="68582" marR="6858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8582" marR="6858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2,2</a:t>
                      </a:r>
                    </a:p>
                  </a:txBody>
                  <a:tcPr marL="68582" marR="6858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174079" y="4529873"/>
            <a:ext cx="721533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Структура централизованной системы теплоснабжения представляет собой производство и передачу тепловой энергии двумя юридическими лицами –</a:t>
            </a:r>
          </a:p>
          <a:p>
            <a:r>
              <a:rPr lang="ru-RU" sz="1600" b="1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ООО «Теплоэнергетика» </a:t>
            </a:r>
            <a:r>
              <a:rPr lang="ru-RU" sz="16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ru-RU" sz="16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г.Усть</a:t>
            </a:r>
            <a:r>
              <a:rPr lang="ru-RU" sz="16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-Катав) – 5 газовых котельных</a:t>
            </a:r>
          </a:p>
          <a:p>
            <a:r>
              <a:rPr lang="ru-RU" sz="1600" b="1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ООО «Коммунальные системы» </a:t>
            </a:r>
            <a:r>
              <a:rPr lang="ru-RU" sz="16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ru-RU" sz="1600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п.Вязовая</a:t>
            </a:r>
            <a:r>
              <a:rPr lang="ru-RU" sz="16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– 3 котельных на угле, требующих модернизации</a:t>
            </a:r>
            <a:endParaRPr lang="ru-RU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66029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 descr="Untitled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79" y="56717"/>
            <a:ext cx="823926" cy="101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4079" y="3135180"/>
            <a:ext cx="6096000" cy="1950983"/>
          </a:xfrm>
          <a:prstGeom prst="rect">
            <a:avLst/>
          </a:prstGeom>
        </p:spPr>
        <p:txBody>
          <a:bodyPr>
            <a:spAutoFit/>
          </a:bodyPr>
          <a:lstStyle/>
          <a:p>
            <a:pPr marR="4445" indent="353695" algn="just">
              <a:lnSpc>
                <a:spcPct val="125000"/>
              </a:lnSpc>
            </a:pPr>
            <a:r>
              <a:rPr lang="ru-RU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 период </a:t>
            </a:r>
            <a:r>
              <a:rPr lang="ru-RU" sz="1400" b="1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 2014 по 2019 годы </a:t>
            </a:r>
            <a:r>
              <a:rPr lang="ru-RU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</a:t>
            </a:r>
            <a:r>
              <a:rPr lang="ru-RU" sz="1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Усть-Катавском</a:t>
            </a:r>
            <a:r>
              <a:rPr lang="ru-RU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городском округе проведены:</a:t>
            </a:r>
          </a:p>
          <a:p>
            <a:pPr marR="4445" indent="353695" algn="just">
              <a:lnSpc>
                <a:spcPct val="125000"/>
              </a:lnSpc>
            </a:pPr>
            <a:r>
              <a:rPr lang="ru-RU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капитальный ремонт водопровода, систем водоснабжения </a:t>
            </a:r>
            <a:r>
              <a:rPr lang="ru-RU" sz="1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г.Усть</a:t>
            </a:r>
            <a:r>
              <a:rPr lang="ru-RU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-Катав – </a:t>
            </a:r>
            <a:r>
              <a:rPr lang="ru-RU" sz="1400" b="1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16,9 </a:t>
            </a:r>
            <a:r>
              <a:rPr lang="ru-RU" sz="1400" b="1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млн.руб</a:t>
            </a:r>
            <a:r>
              <a:rPr lang="ru-RU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R="4445" indent="353695" algn="just">
              <a:lnSpc>
                <a:spcPct val="125000"/>
              </a:lnSpc>
            </a:pPr>
            <a:r>
              <a:rPr lang="ru-RU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капитальный ремонт водопровода п. Вязовая - </a:t>
            </a:r>
            <a:r>
              <a:rPr lang="ru-RU" sz="1400" b="1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2,8 </a:t>
            </a:r>
            <a:r>
              <a:rPr lang="ru-RU" sz="1400" b="1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млн.руб</a:t>
            </a:r>
            <a:r>
              <a:rPr lang="ru-RU" sz="1400" b="1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R="4445" indent="353695" algn="just">
              <a:lnSpc>
                <a:spcPct val="125000"/>
              </a:lnSpc>
            </a:pPr>
            <a:r>
              <a:rPr lang="ru-RU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строительство водоразборных скважин п. Новостройка, п. </a:t>
            </a:r>
            <a:r>
              <a:rPr lang="ru-RU" sz="1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Паранино</a:t>
            </a:r>
            <a:r>
              <a:rPr lang="ru-RU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п. Вязовая.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274955" y="466050"/>
            <a:ext cx="6096000" cy="729430"/>
          </a:xfrm>
          <a:prstGeom prst="rect">
            <a:avLst/>
          </a:prstGeom>
        </p:spPr>
        <p:txBody>
          <a:bodyPr>
            <a:spAutoFit/>
          </a:bodyPr>
          <a:lstStyle/>
          <a:p>
            <a:pPr marR="4445" indent="353695" algn="ctr">
              <a:lnSpc>
                <a:spcPct val="115000"/>
              </a:lnSpc>
              <a:spcAft>
                <a:spcPts val="25"/>
              </a:spcAft>
            </a:pPr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Инженерная инфраструктура и топливно-энергетическое обеспечение</a:t>
            </a:r>
            <a:endParaRPr lang="ru-RU" dirty="0">
              <a:solidFill>
                <a:srgbClr val="0070C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4079" y="1674844"/>
            <a:ext cx="6405397" cy="14603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27000"/>
              </a:lnSpc>
            </a:pPr>
            <a:r>
              <a:rPr lang="ru-RU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</a:t>
            </a:r>
            <a:r>
              <a:rPr lang="ru-RU" sz="1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Усть-Катавском</a:t>
            </a:r>
            <a:r>
              <a:rPr lang="ru-RU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городском округе централизованная система </a:t>
            </a:r>
            <a:r>
              <a:rPr lang="ru-RU" sz="1400" b="1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водоснабжения</a:t>
            </a:r>
            <a:r>
              <a:rPr lang="ru-RU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На территории округа имеется 12 рабочих скважин, 2 водозабора и 2 водозаборных участка. Протяженность муниципальных сетей водопровода составляет 33,4 км. Износ муниципальных сетей составляет почти 80,0%. </a:t>
            </a:r>
            <a:endParaRPr lang="ru-RU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http://tramuk.ru/media/k2/items/cache/ee942152895ab17379319f19b18980a9_X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957" y="565305"/>
            <a:ext cx="5147430" cy="3420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trojdvor.ru/wp-content/uploads/2019/02/978-6174946_xlarg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583" y="4183343"/>
            <a:ext cx="3661517" cy="2440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4107" y="5910233"/>
            <a:ext cx="2238280" cy="82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9259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 descr="Untitled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79" y="56717"/>
            <a:ext cx="823926" cy="101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410ED1F-6A57-4BFB-ABB6-620BF7C58E71}"/>
              </a:ext>
            </a:extLst>
          </p:cNvPr>
          <p:cNvSpPr/>
          <p:nvPr/>
        </p:nvSpPr>
        <p:spPr>
          <a:xfrm>
            <a:off x="174080" y="243098"/>
            <a:ext cx="758138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endParaRPr lang="ru-RU" sz="1400" b="1" i="1" dirty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pPr marL="285750" indent="-285750" algn="just" eaLnBrk="1" hangingPunct="1">
              <a:buFont typeface="Wingdings" panose="05000000000000000000" pitchFamily="2" charset="2"/>
              <a:buChar char="ü"/>
              <a:defRPr/>
            </a:pPr>
            <a:r>
              <a:rPr lang="ru-RU" sz="1400" b="1" i="1" dirty="0">
                <a:solidFill>
                  <a:srgbClr val="FF0000"/>
                </a:solidFill>
                <a:latin typeface="Arial" panose="020B0604020202020204" pitchFamily="34" charset="0"/>
              </a:rPr>
              <a:t>            Газоснабжение</a:t>
            </a:r>
            <a:r>
              <a:rPr lang="ru-RU" sz="1400" b="1" i="1" dirty="0">
                <a:latin typeface="Arial" panose="020B0604020202020204" pitchFamily="34" charset="0"/>
              </a:rPr>
              <a:t> жилых домов п. Шубино (1 очередь) в г. Усть-Катаве –</a:t>
            </a:r>
          </a:p>
          <a:p>
            <a:pPr marL="285750" indent="-285750" algn="just" eaLnBrk="1" hangingPunct="1">
              <a:buFont typeface="Wingdings" panose="05000000000000000000" pitchFamily="2" charset="2"/>
              <a:buChar char="ü"/>
              <a:defRPr/>
            </a:pPr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</a:rPr>
              <a:t>                15        </a:t>
            </a:r>
            <a:r>
              <a:rPr lang="ru-RU" sz="1400" b="1" i="1" dirty="0" err="1">
                <a:solidFill>
                  <a:srgbClr val="C00000"/>
                </a:solidFill>
                <a:latin typeface="Arial" panose="020B0604020202020204" pitchFamily="34" charset="0"/>
              </a:rPr>
              <a:t>млн.руб</a:t>
            </a:r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</a:rPr>
              <a:t>.; </a:t>
            </a:r>
          </a:p>
          <a:p>
            <a:pPr algn="just" eaLnBrk="1" hangingPunct="1">
              <a:defRPr/>
            </a:pPr>
            <a:r>
              <a:rPr lang="ru-RU" sz="14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  </a:t>
            </a:r>
          </a:p>
          <a:p>
            <a:pPr marL="285750" indent="-285750" algn="just" eaLnBrk="1" hangingPunct="1">
              <a:buFont typeface="Wingdings" panose="05000000000000000000" pitchFamily="2" charset="2"/>
              <a:buChar char="ü"/>
              <a:defRPr/>
            </a:pPr>
            <a:r>
              <a:rPr lang="ru-RU" sz="1400" b="1" i="1" dirty="0">
                <a:latin typeface="Arial" panose="020B0604020202020204" pitchFamily="34" charset="0"/>
              </a:rPr>
              <a:t> Газоснабжение жилых домов пос. Новостройка пос. Паранино  (II очередь) </a:t>
            </a:r>
          </a:p>
          <a:p>
            <a:pPr algn="just" eaLnBrk="1" hangingPunct="1">
              <a:defRPr/>
            </a:pPr>
            <a:r>
              <a:rPr lang="ru-RU" sz="1400" b="1" i="1" dirty="0">
                <a:latin typeface="Arial" panose="020B0604020202020204" pitchFamily="34" charset="0"/>
              </a:rPr>
              <a:t>      в г. Усть-Катав Челябинской области (3 этап строительства) - </a:t>
            </a:r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</a:rPr>
              <a:t>10 млн.руб.;</a:t>
            </a:r>
          </a:p>
          <a:p>
            <a:pPr algn="just" eaLnBrk="1" hangingPunct="1">
              <a:defRPr/>
            </a:pPr>
            <a:endParaRPr lang="ru-RU" sz="1400" b="1" i="1" dirty="0">
              <a:latin typeface="Arial" panose="020B0604020202020204" pitchFamily="34" charset="0"/>
            </a:endParaRPr>
          </a:p>
          <a:p>
            <a:pPr marL="285750" indent="-285750" algn="just" eaLnBrk="1" hangingPunct="1">
              <a:buFont typeface="Wingdings" panose="05000000000000000000" pitchFamily="2" charset="2"/>
              <a:buChar char="ü"/>
              <a:defRPr/>
            </a:pPr>
            <a:r>
              <a:rPr lang="ru-RU" sz="1400" b="1" i="1" dirty="0">
                <a:latin typeface="Arial" panose="020B0604020202020204" pitchFamily="34" charset="0"/>
              </a:rPr>
              <a:t>строительство газопровода МКР-6   - </a:t>
            </a:r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</a:rPr>
              <a:t>7,5</a:t>
            </a:r>
            <a:r>
              <a:rPr lang="ru-RU" sz="1400" b="1" i="1" dirty="0">
                <a:latin typeface="Arial" panose="020B0604020202020204" pitchFamily="34" charset="0"/>
              </a:rPr>
              <a:t> </a:t>
            </a:r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</a:rPr>
              <a:t>млн.руб.;</a:t>
            </a:r>
          </a:p>
          <a:p>
            <a:pPr algn="just" eaLnBrk="1" hangingPunct="1">
              <a:defRPr/>
            </a:pPr>
            <a:endParaRPr lang="ru-RU" sz="1400" b="1" i="1" dirty="0">
              <a:latin typeface="Arial" panose="020B0604020202020204" pitchFamily="34" charset="0"/>
            </a:endParaRPr>
          </a:p>
          <a:p>
            <a:pPr marL="285750" indent="-285750" algn="just" eaLnBrk="1" hangingPunct="1">
              <a:buFont typeface="Wingdings" panose="05000000000000000000" pitchFamily="2" charset="2"/>
              <a:buChar char="ü"/>
              <a:defRPr/>
            </a:pPr>
            <a:r>
              <a:rPr lang="ru-RU" sz="1400" b="1" i="1" dirty="0">
                <a:latin typeface="Arial" panose="020B0604020202020204" pitchFamily="34" charset="0"/>
              </a:rPr>
              <a:t>строительство газопровода п. Шубино 1 очередь -  </a:t>
            </a:r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</a:rPr>
              <a:t>4,5 млн.руб.;</a:t>
            </a:r>
          </a:p>
          <a:p>
            <a:pPr marL="285750" indent="-285750" algn="just" eaLnBrk="1" hangingPunct="1">
              <a:buFont typeface="Wingdings" panose="05000000000000000000" pitchFamily="2" charset="2"/>
              <a:buChar char="ü"/>
              <a:defRPr/>
            </a:pPr>
            <a:endParaRPr lang="ru-RU" sz="1400" b="1" i="1" dirty="0">
              <a:latin typeface="Arial" panose="020B0604020202020204" pitchFamily="34" charset="0"/>
            </a:endParaRPr>
          </a:p>
          <a:p>
            <a:pPr marL="285750" indent="-285750" algn="just" eaLnBrk="1" hangingPunct="1">
              <a:buFont typeface="Wingdings" panose="05000000000000000000" pitchFamily="2" charset="2"/>
              <a:buChar char="ü"/>
              <a:defRPr/>
            </a:pPr>
            <a:r>
              <a:rPr lang="ru-RU" sz="1400" b="1" i="1" dirty="0">
                <a:latin typeface="Arial" panose="020B0604020202020204" pitchFamily="34" charset="0"/>
              </a:rPr>
              <a:t>строительство газопровода п. Паранино - 2 очередь-  </a:t>
            </a:r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</a:rPr>
              <a:t>15,0 млн.руб.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4FD2DF1-8567-4A7C-8350-7A4DC7BB02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5075" y="98566"/>
            <a:ext cx="2958043" cy="174982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7AEE345-8FEE-4200-B988-C71BE34C7C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9343" y="1477933"/>
            <a:ext cx="2771069" cy="185796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30C75A3-EE78-426A-9ED3-CE7BC3B279D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52478" y="2947636"/>
            <a:ext cx="2872399" cy="176763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174079" y="3107135"/>
            <a:ext cx="7168444" cy="2588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445" indent="353695" algn="just">
              <a:lnSpc>
                <a:spcPct val="127000"/>
              </a:lnSpc>
              <a:spcAft>
                <a:spcPts val="25"/>
              </a:spcAft>
            </a:pPr>
            <a:r>
              <a:rPr lang="ru-RU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Проведены  мероприятия по поддержанию системы </a:t>
            </a:r>
            <a:r>
              <a:rPr lang="ru-RU" sz="1400" b="1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электроснабжения</a:t>
            </a:r>
            <a:r>
              <a:rPr lang="ru-RU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в рабочем состоянии:</a:t>
            </a:r>
          </a:p>
          <a:p>
            <a:pPr marR="4445" algn="just">
              <a:lnSpc>
                <a:spcPct val="127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электроснабжение МКР-5 </a:t>
            </a:r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  4,1млн.руб</a:t>
            </a:r>
            <a:r>
              <a:rPr lang="ru-RU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.;</a:t>
            </a:r>
          </a:p>
          <a:p>
            <a:pPr marR="4445" algn="just">
              <a:lnSpc>
                <a:spcPct val="127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реконструкция электроснабжения пос. Вязовая, </a:t>
            </a:r>
            <a:r>
              <a:rPr lang="ru-RU" sz="1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с.Минка</a:t>
            </a:r>
            <a:r>
              <a:rPr lang="ru-RU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</a:t>
            </a:r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9,2 </a:t>
            </a:r>
            <a:r>
              <a:rPr lang="ru-RU" sz="1400" b="1" i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млн.руб</a:t>
            </a:r>
            <a:r>
              <a:rPr lang="ru-RU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.;</a:t>
            </a:r>
          </a:p>
          <a:p>
            <a:pPr marR="4445" algn="just">
              <a:lnSpc>
                <a:spcPct val="127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капитальный ремонт системы электроснабжения п. Вязовая – </a:t>
            </a:r>
          </a:p>
          <a:p>
            <a:pPr marR="4445" algn="just">
              <a:lnSpc>
                <a:spcPct val="127000"/>
              </a:lnSpc>
              <a:spcAft>
                <a:spcPts val="600"/>
              </a:spcAft>
            </a:pPr>
            <a:r>
              <a:rPr lang="ru-RU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</a:t>
            </a:r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6,0 </a:t>
            </a:r>
            <a:r>
              <a:rPr lang="ru-RU" sz="1400" b="1" i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млн.руб</a:t>
            </a:r>
            <a:r>
              <a:rPr lang="ru-RU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.;</a:t>
            </a:r>
          </a:p>
          <a:p>
            <a:pPr marR="4445" algn="just">
              <a:lnSpc>
                <a:spcPct val="127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капитальный ремонт электросетей на территории ДОЦ "Ребячья республика» - </a:t>
            </a:r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5,6 </a:t>
            </a:r>
            <a:r>
              <a:rPr lang="ru-RU" sz="1400" b="1" i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млн.руб</a:t>
            </a:r>
            <a:r>
              <a:rPr lang="ru-RU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sz="1400" b="1" i="1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0" name="Picture 4" descr="https://get.pxhere.com/photo/line-tower-mast-electricity-energy-transmission-tower-outdoor-structure-electrical-supply-electronics-accessory-overhead-power-line-16387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1979" y="4111866"/>
            <a:ext cx="2308433" cy="2610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267" y="5974951"/>
            <a:ext cx="2038733" cy="747730"/>
          </a:xfrm>
          <a:prstGeom prst="rect">
            <a:avLst/>
          </a:prstGeom>
        </p:spPr>
      </p:pic>
      <p:pic>
        <p:nvPicPr>
          <p:cNvPr id="11" name="Picture 2" descr="http://tramuk.ru/media/k2/galleries/3922/DSC0107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875" y="5075321"/>
            <a:ext cx="2749748" cy="1685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38963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 descr="Untitled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79" y="56717"/>
            <a:ext cx="823926" cy="101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732" y="6192998"/>
            <a:ext cx="1748678" cy="6413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81012" y="236278"/>
            <a:ext cx="4884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и содержание системы уличного освещения</a:t>
            </a:r>
          </a:p>
        </p:txBody>
      </p:sp>
      <p:pic>
        <p:nvPicPr>
          <p:cNvPr id="1026" name="Picture 2" descr="https://cs9.pikabu.ru/post_img/2019/01/27/8/154859212817392765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80" y="3018931"/>
            <a:ext cx="6052900" cy="222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267" y="47450"/>
            <a:ext cx="3896319" cy="2597547"/>
          </a:xfrm>
          <a:prstGeom prst="rect">
            <a:avLst/>
          </a:prstGeom>
        </p:spPr>
      </p:pic>
      <p:sp>
        <p:nvSpPr>
          <p:cNvPr id="8" name="Прямоугольник 8"/>
          <p:cNvSpPr>
            <a:spLocks noChangeArrowheads="1"/>
          </p:cNvSpPr>
          <p:nvPr/>
        </p:nvSpPr>
        <p:spPr bwMode="auto">
          <a:xfrm>
            <a:off x="338619" y="1474877"/>
            <a:ext cx="5600354" cy="1143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indent="457200" algn="just">
              <a:lnSpc>
                <a:spcPct val="125000"/>
              </a:lnSpc>
            </a:pPr>
            <a:r>
              <a:rPr lang="ru-RU" altLang="ru-RU" sz="1400" b="1" i="1" dirty="0">
                <a:solidFill>
                  <a:srgbClr val="002060"/>
                </a:solidFill>
                <a:latin typeface="Arial" panose="020B0604020202020204" pitchFamily="34" charset="0"/>
              </a:rPr>
              <a:t>Реализуется </a:t>
            </a:r>
            <a:r>
              <a:rPr lang="ru-RU" altLang="ru-RU" sz="1400" b="1" i="1" dirty="0" err="1">
                <a:solidFill>
                  <a:srgbClr val="002060"/>
                </a:solidFill>
                <a:latin typeface="Arial" panose="020B0604020202020204" pitchFamily="34" charset="0"/>
              </a:rPr>
              <a:t>энергосервисный</a:t>
            </a:r>
            <a:r>
              <a:rPr lang="ru-RU" altLang="ru-RU" sz="1400" b="1" i="1" dirty="0">
                <a:solidFill>
                  <a:srgbClr val="002060"/>
                </a:solidFill>
                <a:latin typeface="Arial" panose="020B0604020202020204" pitchFamily="34" charset="0"/>
              </a:rPr>
              <a:t> контракт на </a:t>
            </a:r>
            <a:r>
              <a:rPr lang="ru-RU" altLang="ru-RU" sz="1400" b="1" i="1" dirty="0">
                <a:solidFill>
                  <a:srgbClr val="C00000"/>
                </a:solidFill>
                <a:latin typeface="Arial" panose="020B0604020202020204" pitchFamily="34" charset="0"/>
              </a:rPr>
              <a:t>39,0</a:t>
            </a:r>
            <a:r>
              <a:rPr lang="ru-RU" altLang="ru-RU" sz="1400" b="1" i="1" dirty="0">
                <a:solidFill>
                  <a:srgbClr val="002060"/>
                </a:solidFill>
                <a:latin typeface="Arial" panose="020B0604020202020204" pitchFamily="34" charset="0"/>
              </a:rPr>
              <a:t> млн. рублей, в рамках которого проведены работы по замене </a:t>
            </a:r>
            <a:r>
              <a:rPr lang="ru-RU" altLang="ru-RU" sz="1400" b="1" i="1" dirty="0">
                <a:solidFill>
                  <a:srgbClr val="C00000"/>
                </a:solidFill>
                <a:latin typeface="Arial" panose="020B0604020202020204" pitchFamily="34" charset="0"/>
              </a:rPr>
              <a:t>1300 </a:t>
            </a:r>
            <a:r>
              <a:rPr lang="ru-RU" altLang="ru-RU" sz="1400" b="1" i="1" dirty="0">
                <a:solidFill>
                  <a:srgbClr val="002060"/>
                </a:solidFill>
                <a:latin typeface="Arial" panose="020B0604020202020204" pitchFamily="34" charset="0"/>
              </a:rPr>
              <a:t>светильников уличного освещения на энергосберегающие</a:t>
            </a:r>
          </a:p>
        </p:txBody>
      </p:sp>
      <p:sp>
        <p:nvSpPr>
          <p:cNvPr id="9" name="Прямоугольник 6"/>
          <p:cNvSpPr>
            <a:spLocks noChangeArrowheads="1"/>
          </p:cNvSpPr>
          <p:nvPr/>
        </p:nvSpPr>
        <p:spPr bwMode="auto">
          <a:xfrm>
            <a:off x="6317672" y="2788098"/>
            <a:ext cx="5658738" cy="3320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600" b="1" i="1" u="sng" dirty="0">
                <a:solidFill>
                  <a:srgbClr val="C00000"/>
                </a:solidFill>
                <a:latin typeface="Arial" panose="020B0604020202020204" pitchFamily="34" charset="0"/>
              </a:rPr>
              <a:t>Выполнены следующие мероприятия: </a:t>
            </a:r>
          </a:p>
          <a:p>
            <a:pPr algn="ctr"/>
            <a:endParaRPr lang="ru-RU" altLang="ru-RU" sz="1600" b="1" i="1" u="sng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indent="457200" algn="just">
              <a:lnSpc>
                <a:spcPct val="127000"/>
              </a:lnSpc>
            </a:pPr>
            <a:r>
              <a:rPr lang="ru-RU" altLang="ru-RU" sz="1400" b="1" i="1" dirty="0">
                <a:solidFill>
                  <a:srgbClr val="002060"/>
                </a:solidFill>
                <a:latin typeface="Arial" panose="020B0604020202020204" pitchFamily="34" charset="0"/>
              </a:rPr>
              <a:t>- техническое обслуживание установок уличного освещения;</a:t>
            </a:r>
          </a:p>
          <a:p>
            <a:pPr indent="457200" algn="just">
              <a:lnSpc>
                <a:spcPct val="127000"/>
              </a:lnSpc>
            </a:pPr>
            <a:r>
              <a:rPr lang="ru-RU" altLang="ru-RU" sz="1400" b="1" i="1" dirty="0">
                <a:solidFill>
                  <a:srgbClr val="002060"/>
                </a:solidFill>
                <a:latin typeface="Arial" panose="020B0604020202020204" pitchFamily="34" charset="0"/>
              </a:rPr>
              <a:t>- установка светильников уличного освещения по округу, установлено 119 светильников;</a:t>
            </a:r>
          </a:p>
          <a:p>
            <a:pPr indent="457200" algn="just">
              <a:lnSpc>
                <a:spcPct val="127000"/>
              </a:lnSpc>
            </a:pPr>
            <a:r>
              <a:rPr lang="ru-RU" altLang="ru-RU" sz="1400" b="1" i="1" dirty="0">
                <a:solidFill>
                  <a:srgbClr val="002060"/>
                </a:solidFill>
                <a:latin typeface="Arial" panose="020B0604020202020204" pitchFamily="34" charset="0"/>
              </a:rPr>
              <a:t>- расходы по оплате за потребленную электроэнергию по уличному освещению;</a:t>
            </a:r>
          </a:p>
          <a:p>
            <a:pPr indent="457200" algn="just">
              <a:lnSpc>
                <a:spcPct val="127000"/>
              </a:lnSpc>
            </a:pPr>
            <a:r>
              <a:rPr lang="ru-RU" altLang="ru-RU" sz="1400" b="1" i="1" dirty="0">
                <a:solidFill>
                  <a:srgbClr val="002060"/>
                </a:solidFill>
                <a:latin typeface="Arial" panose="020B0604020202020204" pitchFamily="34" charset="0"/>
              </a:rPr>
              <a:t>- мероприятия, направленные на энергосбережение и повышение энергетической эффективности использования энергетических ресурсов при эксплуатации объектов наружного освещения. </a:t>
            </a:r>
          </a:p>
        </p:txBody>
      </p:sp>
    </p:spTree>
    <p:extLst>
      <p:ext uri="{BB962C8B-B14F-4D97-AF65-F5344CB8AC3E}">
        <p14:creationId xmlns:p14="http://schemas.microsoft.com/office/powerpoint/2010/main" val="5276374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 descr="Untitled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79" y="56717"/>
            <a:ext cx="823926" cy="101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8472" y="1073893"/>
            <a:ext cx="6411817" cy="558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15000"/>
              </a:lnSpc>
              <a:spcAft>
                <a:spcPts val="600"/>
              </a:spcAft>
            </a:pPr>
            <a:r>
              <a:rPr lang="ru-RU" sz="14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 период </a:t>
            </a:r>
            <a:r>
              <a:rPr lang="ru-RU" sz="1400" b="1" i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 2017 по 2019 годы </a:t>
            </a:r>
            <a:r>
              <a:rPr lang="ru-RU" sz="14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благоустроено </a:t>
            </a:r>
            <a:r>
              <a:rPr lang="ru-RU" sz="1400" b="1" i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26 дворовых территорий </a:t>
            </a:r>
            <a:r>
              <a:rPr lang="ru-RU" sz="14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 установкой детских городков, проездов, тротуаров, автостоянок и </a:t>
            </a:r>
            <a:r>
              <a:rPr lang="ru-RU" sz="1400" b="1" i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 общественных территорий округа</a:t>
            </a:r>
            <a:r>
              <a:rPr lang="ru-RU" sz="14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ru-RU" sz="1400" b="1" i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 algn="just" fontAlgn="base">
              <a:lnSpc>
                <a:spcPct val="115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благоустройство пешеходной дорожки по Большому кольцу МКР-2 (в районе техникума)</a:t>
            </a:r>
            <a:r>
              <a:rPr lang="ru-RU" sz="14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  <a:endParaRPr lang="ru-RU" sz="1400" b="1" i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 algn="just" fontAlgn="base">
              <a:lnSpc>
                <a:spcPct val="115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благоустройство пешеходной дорожки по Большому кольцу МКР-2 </a:t>
            </a:r>
            <a:r>
              <a:rPr lang="ru-RU" sz="1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г.Усть-Катава</a:t>
            </a:r>
            <a:r>
              <a:rPr lang="ru-RU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(от остановки "Спорткомплекс" до остановки "Лицей")</a:t>
            </a:r>
            <a:r>
              <a:rPr lang="ru-RU" sz="14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  <a:endParaRPr lang="ru-RU" sz="1400" b="1" i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 algn="just" fontAlgn="base">
              <a:lnSpc>
                <a:spcPct val="115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4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благоустройство пешеходной дорожки по Советскому переулку от ул. Центральная до ул. 40 лет Октября </a:t>
            </a:r>
            <a:r>
              <a:rPr lang="ru-RU" sz="14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г.Усть-Катава</a:t>
            </a:r>
            <a:r>
              <a:rPr lang="ru-RU" sz="14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(филиал </a:t>
            </a:r>
            <a:r>
              <a:rPr lang="ru-RU" sz="14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ЮУрГУ</a:t>
            </a:r>
            <a:r>
              <a:rPr lang="ru-RU" sz="14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-МКОУ СОШ №1);</a:t>
            </a:r>
            <a:endParaRPr lang="ru-RU" sz="1400" b="1" i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marR="4445" indent="-285750" algn="just">
              <a:lnSpc>
                <a:spcPct val="115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благоустройство зоны отдыха парка "Молодежный" в районе ТК "Семейный" города Усть-Катава с прилегающими к ней территориями;</a:t>
            </a:r>
          </a:p>
          <a:p>
            <a:pPr marL="285750" marR="4445" indent="-285750" algn="just">
              <a:lnSpc>
                <a:spcPct val="115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благоустройство центральной улицы Ленина - ремонт дорожного покрытия от перекрестка с пер. Кооперативный до пер. Советский г. Усть-Катава;</a:t>
            </a:r>
          </a:p>
          <a:p>
            <a:pPr marL="285750" marR="4445" indent="-285750" algn="just">
              <a:lnSpc>
                <a:spcPct val="115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благоустройство территории Кооперативного переулка от ул. Ленина до ул. </a:t>
            </a:r>
            <a:r>
              <a:rPr lang="ru-RU" sz="1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Бр</a:t>
            </a:r>
            <a:r>
              <a:rPr lang="ru-RU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Мохначевых города Усть-Катава;</a:t>
            </a:r>
          </a:p>
          <a:p>
            <a:pPr marL="285750" marR="4445" indent="-285750" algn="just">
              <a:lnSpc>
                <a:spcPct val="115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благоустройство центральной улицы Ленина.</a:t>
            </a:r>
            <a:endParaRPr lang="ru-RU" sz="1400" b="1" i="1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719C0B1-7E43-4B07-8EDA-D4B917433F5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67168" y="1810941"/>
            <a:ext cx="3375786" cy="203461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5F59404-EC12-49C4-80C0-B1F0208849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7998" y="3089752"/>
            <a:ext cx="3561661" cy="20693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42D791B-E54B-4C3E-9EB2-99058EDE6D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8800" y="4695214"/>
            <a:ext cx="3305487" cy="206260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7833" y="5970588"/>
            <a:ext cx="2238280" cy="82091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AF296E7-641E-436F-8A72-475965F24366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547998" y="159208"/>
            <a:ext cx="3442168" cy="20808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1156139" y="312729"/>
            <a:ext cx="5854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Благоустройство общественных и дворовых территорий</a:t>
            </a:r>
            <a:endParaRPr lang="ru-RU" sz="1600" b="1" i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1555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 descr="Untitled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79" y="56717"/>
            <a:ext cx="823926" cy="101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126524" y="236962"/>
            <a:ext cx="28045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rgbClr val="2F549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Система образования</a:t>
            </a:r>
            <a:endParaRPr lang="ru-RU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3389" y="885715"/>
            <a:ext cx="11615423" cy="932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540" indent="353695" algn="just">
              <a:lnSpc>
                <a:spcPct val="130000"/>
              </a:lnSpc>
            </a:pPr>
            <a:r>
              <a:rPr lang="ru-RU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Система</a:t>
            </a:r>
            <a:r>
              <a:rPr lang="en-US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ru-RU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образования</a:t>
            </a:r>
            <a:r>
              <a:rPr lang="en-US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ru-RU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Усть-Катавского городского округа</a:t>
            </a:r>
            <a:r>
              <a:rPr lang="en-US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ru-RU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включает в себя 23 муниципальных учреждения, в том числе</a:t>
            </a:r>
            <a:r>
              <a:rPr lang="en-US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ru-RU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 общеобразовательных</a:t>
            </a:r>
            <a:r>
              <a:rPr lang="en-US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ru-RU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школ, 10</a:t>
            </a:r>
            <a:r>
              <a:rPr lang="en-US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  </a:t>
            </a:r>
            <a:r>
              <a:rPr lang="ru-RU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детских</a:t>
            </a:r>
            <a:r>
              <a:rPr lang="en-US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ru-RU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дошкольных</a:t>
            </a:r>
            <a:r>
              <a:rPr lang="en-US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ru-RU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учреждений, 2 учреждения дополнительного образования, и детский оздоровительный центр «Ребячья республика».</a:t>
            </a:r>
            <a:endParaRPr lang="ru-RU" sz="1400" b="1" i="1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027" name="Диаграмма 1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57" y="2097699"/>
            <a:ext cx="3341748" cy="2289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Объект 14"/>
          <p:cNvGraphicFramePr>
            <a:graphicFrameLocks noChangeAspect="1"/>
          </p:cNvGraphicFramePr>
          <p:nvPr/>
        </p:nvGraphicFramePr>
        <p:xfrm>
          <a:off x="3804884" y="2004266"/>
          <a:ext cx="3462812" cy="24765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9" name="Диаграмма" r:id="rId5" imgW="3238500" imgH="2181187" progId="Excel.Chart.8">
                  <p:embed/>
                </p:oleObj>
              </mc:Choice>
              <mc:Fallback>
                <p:oleObj name="Диаграмма" r:id="rId5" imgW="3238500" imgH="2181187" progId="Excel.Chart.8">
                  <p:embed/>
                  <p:pic>
                    <p:nvPicPr>
                      <p:cNvPr id="15" name="Объект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04884" y="2004266"/>
                        <a:ext cx="3462812" cy="247658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Объект 15"/>
          <p:cNvGraphicFramePr>
            <a:graphicFrameLocks noChangeAspect="1"/>
          </p:cNvGraphicFramePr>
          <p:nvPr/>
        </p:nvGraphicFramePr>
        <p:xfrm>
          <a:off x="7469575" y="2058289"/>
          <a:ext cx="3859485" cy="24225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0" name="Диаграмма" r:id="rId7" imgW="3229148" imgH="2085861" progId="Excel.Chart.8">
                  <p:embed/>
                </p:oleObj>
              </mc:Choice>
              <mc:Fallback>
                <p:oleObj name="Диаграмма" r:id="rId7" imgW="3229148" imgH="2085861" progId="Excel.Chart.8">
                  <p:embed/>
                  <p:pic>
                    <p:nvPicPr>
                      <p:cNvPr id="16" name="Объект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9575" y="2058289"/>
                        <a:ext cx="3859485" cy="242255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Объект 16"/>
          <p:cNvGraphicFramePr>
            <a:graphicFrameLocks noChangeAspect="1"/>
          </p:cNvGraphicFramePr>
          <p:nvPr/>
        </p:nvGraphicFramePr>
        <p:xfrm>
          <a:off x="261257" y="4666836"/>
          <a:ext cx="3342464" cy="19952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1" name="Диаграмма" r:id="rId9" imgW="3238500" imgH="2114664" progId="Excel.Chart.8">
                  <p:embed/>
                </p:oleObj>
              </mc:Choice>
              <mc:Fallback>
                <p:oleObj name="Диаграмма" r:id="rId9" imgW="3238500" imgH="2114664" progId="Excel.Chart.8">
                  <p:embed/>
                  <p:pic>
                    <p:nvPicPr>
                      <p:cNvPr id="17" name="Объект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1257" y="4666836"/>
                        <a:ext cx="3342464" cy="199522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Объект 17"/>
          <p:cNvGraphicFramePr>
            <a:graphicFrameLocks noChangeAspect="1"/>
          </p:cNvGraphicFramePr>
          <p:nvPr/>
        </p:nvGraphicFramePr>
        <p:xfrm>
          <a:off x="3804884" y="4666569"/>
          <a:ext cx="3462812" cy="1995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2" name="Диаграмма" r:id="rId11" imgW="3295650" imgH="1905152" progId="Excel.Chart.8">
                  <p:embed/>
                </p:oleObj>
              </mc:Choice>
              <mc:Fallback>
                <p:oleObj name="Диаграмма" r:id="rId11" imgW="3295650" imgH="1905152" progId="Excel.Chart.8">
                  <p:embed/>
                  <p:pic>
                    <p:nvPicPr>
                      <p:cNvPr id="18" name="Объект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04884" y="4666569"/>
                        <a:ext cx="3462812" cy="1995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Объект 18"/>
          <p:cNvGraphicFramePr>
            <a:graphicFrameLocks noChangeAspect="1"/>
          </p:cNvGraphicFramePr>
          <p:nvPr/>
        </p:nvGraphicFramePr>
        <p:xfrm>
          <a:off x="7468858" y="4666569"/>
          <a:ext cx="3860201" cy="199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3" name="Диаграмма" r:id="rId13" imgW="3333750" imgH="2190788" progId="Excel.Chart.8">
                  <p:embed/>
                </p:oleObj>
              </mc:Choice>
              <mc:Fallback>
                <p:oleObj name="Диаграмма" r:id="rId13" imgW="3333750" imgH="2190788" progId="Excel.Chart.8">
                  <p:embed/>
                  <p:pic>
                    <p:nvPicPr>
                      <p:cNvPr id="19" name="Объект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8858" y="4666569"/>
                        <a:ext cx="3860201" cy="1993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463" y="6175553"/>
            <a:ext cx="1828537" cy="670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325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 descr="Untitled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79" y="56717"/>
            <a:ext cx="823926" cy="101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0532" y="5941764"/>
            <a:ext cx="2238280" cy="820916"/>
          </a:xfrm>
          <a:prstGeom prst="rect">
            <a:avLst/>
          </a:prstGeom>
        </p:spPr>
      </p:pic>
      <p:sp>
        <p:nvSpPr>
          <p:cNvPr id="4" name="Содержимое 3">
            <a:extLst>
              <a:ext uri="{FF2B5EF4-FFF2-40B4-BE49-F238E27FC236}">
                <a16:creationId xmlns:a16="http://schemas.microsoft.com/office/drawing/2014/main" id="{094B9E06-490E-4C47-9DC1-67B15022F7D0}"/>
              </a:ext>
            </a:extLst>
          </p:cNvPr>
          <p:cNvSpPr txBox="1">
            <a:spLocks/>
          </p:cNvSpPr>
          <p:nvPr/>
        </p:nvSpPr>
        <p:spPr>
          <a:xfrm>
            <a:off x="586043" y="1386872"/>
            <a:ext cx="6990414" cy="474079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Установка и монтаж освещения и видеонаблюдения на сумму </a:t>
            </a:r>
            <a:r>
              <a:rPr lang="ru-RU" sz="1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0,6</a:t>
            </a:r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млн. руб.</a:t>
            </a:r>
          </a:p>
          <a:p>
            <a:pPr>
              <a:defRPr/>
            </a:pPr>
            <a:r>
              <a:rPr lang="ru-RU" sz="1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Капитальный ремонт крыши МКДОУ № 15 на общую сумму </a:t>
            </a:r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3,35 млн. ру</a:t>
            </a:r>
            <a:r>
              <a:rPr lang="ru-RU" sz="1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б.</a:t>
            </a:r>
          </a:p>
          <a:p>
            <a:pPr>
              <a:defRPr/>
            </a:pPr>
            <a:r>
              <a:rPr lang="ru-RU" sz="1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Ремонт  крыши МКДОУ № 5 на сумму </a:t>
            </a:r>
            <a:r>
              <a:rPr lang="ru-RU" sz="1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0,5</a:t>
            </a:r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млн. руб.</a:t>
            </a:r>
          </a:p>
          <a:p>
            <a:pPr>
              <a:defRPr/>
            </a:pPr>
            <a:r>
              <a:rPr lang="ru-RU" sz="1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Ремонт корпусов в ДОЦ «Ребячья республика» на сумму </a:t>
            </a:r>
            <a:r>
              <a:rPr lang="ru-RU" sz="1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0,6</a:t>
            </a:r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млн. руб.</a:t>
            </a:r>
          </a:p>
          <a:p>
            <a:pPr>
              <a:defRPr/>
            </a:pPr>
            <a:r>
              <a:rPr lang="ru-RU" sz="1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Приобретение оборудования для создания условий получения детьми-инвалидами качественного образования» в МКДОУ № 14 на сумму </a:t>
            </a:r>
            <a:r>
              <a:rPr lang="ru-RU" sz="1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0,3</a:t>
            </a:r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млн. руб.</a:t>
            </a:r>
          </a:p>
          <a:p>
            <a:pPr>
              <a:defRPr/>
            </a:pPr>
            <a:r>
              <a:rPr lang="ru-RU" sz="1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Лицензирование </a:t>
            </a:r>
            <a:r>
              <a:rPr lang="ru-RU" sz="1400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медицинской деятельности в дошкольных образовательных учреждениях</a:t>
            </a:r>
          </a:p>
          <a:p>
            <a:pPr>
              <a:defRPr/>
            </a:pPr>
            <a:r>
              <a:rPr lang="ru-RU" sz="1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Капитальный ремонт корпуса № 7 МКУ ДОЦ «Ребячья Республика» на общую сумму </a:t>
            </a:r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8,0 млн. руб.</a:t>
            </a:r>
          </a:p>
          <a:p>
            <a:pPr>
              <a:defRPr/>
            </a:pPr>
            <a:r>
              <a:rPr lang="ru-RU" sz="1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Обновление материально-технической базы ДОУ для получения детьми с ОВЗ качественного образования и коррекции развития на сумму </a:t>
            </a:r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1,03 млн. руб.</a:t>
            </a:r>
          </a:p>
          <a:p>
            <a:pPr>
              <a:defRPr/>
            </a:pPr>
            <a:endParaRPr lang="ru-RU" sz="14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ru-RU" sz="1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 3" panose="05040102010807070707" pitchFamily="18" charset="2"/>
              <a:buNone/>
              <a:defRPr/>
            </a:pPr>
            <a:endParaRPr lang="ru-RU" sz="1400" dirty="0"/>
          </a:p>
        </p:txBody>
      </p:sp>
      <p:sp>
        <p:nvSpPr>
          <p:cNvPr id="5" name="Заголовок 5">
            <a:extLst>
              <a:ext uri="{FF2B5EF4-FFF2-40B4-BE49-F238E27FC236}">
                <a16:creationId xmlns:a16="http://schemas.microsoft.com/office/drawing/2014/main" id="{2BC7C6F4-226C-41C3-A80B-3165B29E846B}"/>
              </a:ext>
            </a:extLst>
          </p:cNvPr>
          <p:cNvSpPr txBox="1">
            <a:spLocks/>
          </p:cNvSpPr>
          <p:nvPr/>
        </p:nvSpPr>
        <p:spPr>
          <a:xfrm>
            <a:off x="1523158" y="490033"/>
            <a:ext cx="7139136" cy="5838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мероприятия в рамках муниципальных программ :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0680" y="97687"/>
            <a:ext cx="2258051" cy="169353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4385" y="1707141"/>
            <a:ext cx="2730615" cy="150902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0680" y="3216165"/>
            <a:ext cx="2258051" cy="150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2999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 descr="Untitled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79" y="56717"/>
            <a:ext cx="823926" cy="101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735543" y="380639"/>
            <a:ext cx="33330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rgbClr val="2F549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Система здравоохранения</a:t>
            </a:r>
            <a:endParaRPr lang="ru-RU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1053" y="906420"/>
            <a:ext cx="11404271" cy="8145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445" indent="353695" algn="just">
              <a:lnSpc>
                <a:spcPct val="115000"/>
              </a:lnSpc>
              <a:spcAft>
                <a:spcPts val="25"/>
              </a:spcAft>
            </a:pPr>
            <a:r>
              <a:rPr lang="ru-RU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	Федеральное государственное бюджетное учреждение здравоохранения "Медико-санитарная часть № 162 Федерального медико-биологического агентства" (имеет в своей структуре 17 подразделений, в том числе: взрослую поликлинику и филиал взрослой поликлиники, детскую поликлинику и филиал детской поликлиники)</a:t>
            </a:r>
            <a:endParaRPr lang="ru-RU" sz="1400" b="1" i="1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074" name="Диаграмма 6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79" y="2620668"/>
            <a:ext cx="2879725" cy="190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Диаграмма 7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910" y="2619079"/>
            <a:ext cx="2879725" cy="190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Диаграмма 12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188" y="2619078"/>
            <a:ext cx="2879725" cy="190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Диаграмма 8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1466" y="2619078"/>
            <a:ext cx="2879725" cy="190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Диаграмма 10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427" y="4682112"/>
            <a:ext cx="2879725" cy="190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Диаграмма 9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846" y="4682112"/>
            <a:ext cx="2879725" cy="190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Диаграмма 11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871" y="4682112"/>
            <a:ext cx="2879725" cy="190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0532" y="5941764"/>
            <a:ext cx="2238280" cy="82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636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 descr="Untitled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79" y="56717"/>
            <a:ext cx="823926" cy="101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0532" y="5941764"/>
            <a:ext cx="2238280" cy="82091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853429" y="373393"/>
            <a:ext cx="1687514" cy="3838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4445" indent="353695" algn="ctr">
              <a:lnSpc>
                <a:spcPct val="115000"/>
              </a:lnSpc>
              <a:spcAft>
                <a:spcPts val="25"/>
              </a:spcAft>
            </a:pPr>
            <a:r>
              <a:rPr lang="ru-RU" b="1" i="1" dirty="0">
                <a:solidFill>
                  <a:srgbClr val="2F549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Культура</a:t>
            </a:r>
            <a:endParaRPr lang="ru-RU" i="1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10441" y="923471"/>
            <a:ext cx="10658983" cy="1183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30000"/>
              </a:lnSpc>
            </a:pPr>
            <a:r>
              <a:rPr lang="ru-RU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Культурный потенциал городского округа на сегодняшний день представлен следующими муниципальными учреждениями культуры и дополнительного образования: 21 учреждением культуры, из них: 1 Городской Дворец культуры </a:t>
            </a:r>
            <a:r>
              <a:rPr lang="ru-RU" sz="1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им.Т.Я.Белоконева</a:t>
            </a:r>
            <a:r>
              <a:rPr lang="ru-RU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7 клубных учреждений, 10 библиотек, 1 Краеведческий музей, 1 детская музыкальная школа. </a:t>
            </a:r>
            <a:endParaRPr lang="ru-RU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Диаграмма 1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63" y="2273192"/>
            <a:ext cx="3452545" cy="2180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Диаграмма 2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993" y="2273190"/>
            <a:ext cx="3479470" cy="218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Диаграмма 3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847" y="2273190"/>
            <a:ext cx="3586347" cy="218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Диаграмма 4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240" y="4610801"/>
            <a:ext cx="3321916" cy="2151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Диаграмма 5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795" y="4610801"/>
            <a:ext cx="3420093" cy="2151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63082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27" y="107256"/>
            <a:ext cx="1250297" cy="4585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89022" y="115763"/>
            <a:ext cx="8443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Нормативно – правовая база</a:t>
            </a:r>
          </a:p>
        </p:txBody>
      </p:sp>
      <p:pic>
        <p:nvPicPr>
          <p:cNvPr id="5" name="Picture 17" descr="Untitled-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9" y="78319"/>
            <a:ext cx="435971" cy="538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96868" y="605074"/>
            <a:ext cx="5985432" cy="5100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Федеральный закон от 28 июня 2014 года № 172-ФЗ «О стратегическом планировании в Российской Федерации»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179619" y="574675"/>
            <a:ext cx="5966464" cy="5371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Закон Челябинской области от 27 ноября 2014 года № 63-ЗО «О стратегическом планировании в Челябинской области»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196317" y="1235641"/>
            <a:ext cx="5949766" cy="913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Приказ Министерства экономического развития Челябинской области от 15.06.2017 № 145 «Об утверждении методических рекомендаций по участию муниципальных образований в разработке стратегии социально-экономического развития Челябинской области на период до 2035 года»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271453" y="4435431"/>
            <a:ext cx="5874630" cy="7781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Постановление администрации Усть-Катавского городского округа от 31 января 2019 года №109 «О разработке стратегии социально-экономического развития Усть-Катавского городского округа до 2035 года»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271453" y="5260416"/>
            <a:ext cx="5878506" cy="8543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Постановление администрации Усть-Катавского городского округа от 08 февраля 2019 года №191 «О порядке общественного обсуждения проектов документов стратегического планирования Усть-Катавского городского округа»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27844" y="1153703"/>
            <a:ext cx="5985431" cy="8787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Оценка эффективности деятельности органов местного самоуправления городских округов и муниципальных районов, утвержденной Указом Президента Российской Федерации от 28.04.2008 года № 607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63510" y="2085714"/>
            <a:ext cx="5949765" cy="64765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Указ Президента Российской Федерации от 07.05.2018 № 204 «О национальных целях и стратегических задачах развития Российской Федерации на период до 2024 года»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63510" y="2773944"/>
            <a:ext cx="5954456" cy="65734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Основы государственной политики регионального развития Российской Федерации на период до 2025 года, утвержденных Указом Президента Российской Федерации от 16.01.2017г. №13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63510" y="3471862"/>
            <a:ext cx="5949765" cy="6178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Стратегия экологической безопасности Российской Федерации на период до 2025 года, утвержденной Указом Президента Российской Федерации от 19.04.2017г. №176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63510" y="4124748"/>
            <a:ext cx="5949765" cy="6213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Стратегия развития информационного общества в Российской Федерации на 2017-2030 годы, утвержденной Указом Президента Российской Федерации от 09.05.2017г. №203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63510" y="4781166"/>
            <a:ext cx="5949765" cy="6213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Стратегия экономической безопасности Российской Федерации на период до 2030 года, утвержденной Указом Президента Российской Федерации от 13.05.2017г. №208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63509" y="5473813"/>
            <a:ext cx="5949765" cy="6950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Стратегия социально-экономического развития Уральского федерального округа на период до 2020 года, утвержденной распоряжением Правительства Российской Федерации от 06.10.2011г. №1757-р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45676" y="6239083"/>
            <a:ext cx="5949765" cy="6090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Стратегия малого и среднего предпринимательства в Российской Федерации на период до 2030 года, утвержденной распоряжением Правительства Российской Федерации от 02.06.2016г. №1083-р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225536" y="2198174"/>
            <a:ext cx="5920547" cy="9512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Стратегия социально-экономического развития Челябинской области на период до 2035 года, утвержденной постановлением Законодательного Собрания Челябинской области от 31 января 2019 года №1748 «Об утверждении Стратегии социально-экономического развития Челябинской области на период до 2035 года»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225536" y="3211698"/>
            <a:ext cx="5920548" cy="11769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Концепция стратегии пространственного развития Российской Федерации, разработанной в соответствии с Постановлением Правительства Российской Федерации от 20.08.2015г. №870 «О содержании, составе, порядке разработки и утверждения стратегии пространственного развития Российской Федерации, а также о порядке осуществления мониторинга и контроля ее реализации»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271453" y="6207387"/>
            <a:ext cx="5874630" cy="3957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Генеральный план Усть-Катавского городского округа (в актуальной редакции)</a:t>
            </a:r>
          </a:p>
        </p:txBody>
      </p:sp>
    </p:spTree>
    <p:extLst>
      <p:ext uri="{BB962C8B-B14F-4D97-AF65-F5344CB8AC3E}">
        <p14:creationId xmlns:p14="http://schemas.microsoft.com/office/powerpoint/2010/main" val="8721371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 descr="Untitled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79" y="56717"/>
            <a:ext cx="823926" cy="101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98005" y="515895"/>
            <a:ext cx="10912946" cy="230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445" indent="450215" algn="just">
              <a:lnSpc>
                <a:spcPct val="115000"/>
              </a:lnSpc>
              <a:spcAft>
                <a:spcPts val="25"/>
              </a:spcAft>
            </a:pPr>
            <a:r>
              <a:rPr lang="ru-RU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рамках муниципальной программы «Развитие культуры в </a:t>
            </a:r>
            <a:r>
              <a:rPr lang="ru-RU" sz="1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Усть-Катавском</a:t>
            </a:r>
            <a:r>
              <a:rPr lang="ru-RU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городском округе» реализованы следующие мероприятия:</a:t>
            </a:r>
          </a:p>
          <a:p>
            <a:pPr marR="4445" indent="450215" algn="just">
              <a:lnSpc>
                <a:spcPct val="115000"/>
              </a:lnSpc>
              <a:spcAft>
                <a:spcPts val="25"/>
              </a:spcAft>
            </a:pPr>
            <a:r>
              <a:rPr lang="ru-RU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- 2009 год - реконструкция Дворца культуры им. Т.Я Белоконева (предусмотрено Стратегией социально-экономического развития Усть-Катавского городского округа до 2020 года)</a:t>
            </a:r>
          </a:p>
          <a:p>
            <a:pPr marR="4445" indent="450215" algn="just">
              <a:lnSpc>
                <a:spcPct val="115000"/>
              </a:lnSpc>
              <a:spcAft>
                <a:spcPts val="25"/>
              </a:spcAft>
            </a:pPr>
            <a:r>
              <a:rPr lang="ru-RU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- 2014 год - открытие сельского дома культуры и библиотеки в посёлке Минка</a:t>
            </a:r>
          </a:p>
          <a:p>
            <a:pPr marR="4445" indent="450215" algn="just">
              <a:lnSpc>
                <a:spcPct val="115000"/>
              </a:lnSpc>
              <a:spcAft>
                <a:spcPts val="25"/>
              </a:spcAft>
            </a:pPr>
            <a:r>
              <a:rPr lang="ru-RU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- 2016 год - проведены работы по замене покрытия полов в зрительном и танцевальном залах, приобретены кресла для зрительного зала</a:t>
            </a:r>
          </a:p>
          <a:p>
            <a:pPr marR="4445" indent="450215" algn="just">
              <a:lnSpc>
                <a:spcPct val="115000"/>
              </a:lnSpc>
              <a:spcAft>
                <a:spcPts val="25"/>
              </a:spcAft>
            </a:pPr>
            <a:r>
              <a:rPr lang="ru-RU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- 2017 год - открытие цифрового 3D кинотеатра в городском Дворце культуры им. Т.Я. Белоконева</a:t>
            </a:r>
          </a:p>
          <a:p>
            <a:pPr marR="4445" indent="450215" algn="just">
              <a:lnSpc>
                <a:spcPct val="115000"/>
              </a:lnSpc>
              <a:spcAft>
                <a:spcPts val="25"/>
              </a:spcAft>
            </a:pPr>
            <a:r>
              <a:rPr lang="ru-RU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- 2017 год - капитальный ремонт фасада городского дома культуры посёлка Шубино</a:t>
            </a:r>
            <a:endParaRPr lang="ru-RU" sz="1400" b="1" i="1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79" y="3233304"/>
            <a:ext cx="3210389" cy="1834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684" y="3233304"/>
            <a:ext cx="3147466" cy="2073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B1FD186-F85B-406C-A52F-002A2D695B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5952" y="4876007"/>
            <a:ext cx="2854325" cy="19145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-504" b="41135"/>
          <a:stretch>
            <a:fillRect/>
          </a:stretch>
        </p:blipFill>
        <p:spPr bwMode="auto">
          <a:xfrm>
            <a:off x="9172658" y="3233304"/>
            <a:ext cx="2971650" cy="2073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C8CBF41-F6B1-4E26-A0EF-7BFCEA02A3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74723" y="4848155"/>
            <a:ext cx="2598738" cy="19145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0532" y="5941764"/>
            <a:ext cx="2238280" cy="82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6598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 descr="Untitled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79" y="56717"/>
            <a:ext cx="823926" cy="101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0532" y="5941764"/>
            <a:ext cx="2238280" cy="820916"/>
          </a:xfrm>
          <a:prstGeom prst="rect">
            <a:avLst/>
          </a:prstGeom>
        </p:spPr>
      </p:pic>
      <p:sp>
        <p:nvSpPr>
          <p:cNvPr id="4" name="Заголовок 4">
            <a:extLst>
              <a:ext uri="{FF2B5EF4-FFF2-40B4-BE49-F238E27FC236}">
                <a16:creationId xmlns:a16="http://schemas.microsoft.com/office/drawing/2014/main" id="{28FF60E9-B2B6-46AA-B972-BF57F50222E9}"/>
              </a:ext>
            </a:extLst>
          </p:cNvPr>
          <p:cNvSpPr txBox="1">
            <a:spLocks/>
          </p:cNvSpPr>
          <p:nvPr/>
        </p:nvSpPr>
        <p:spPr>
          <a:xfrm>
            <a:off x="998005" y="76757"/>
            <a:ext cx="7283450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sz="1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Социальная поддержка населения</a:t>
            </a:r>
          </a:p>
        </p:txBody>
      </p:sp>
      <p:sp>
        <p:nvSpPr>
          <p:cNvPr id="5" name="Прямоугольник 6"/>
          <p:cNvSpPr>
            <a:spLocks noChangeArrowheads="1"/>
          </p:cNvSpPr>
          <p:nvPr/>
        </p:nvSpPr>
        <p:spPr bwMode="auto">
          <a:xfrm>
            <a:off x="-91546" y="1125985"/>
            <a:ext cx="58197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600" b="1" i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400" b="1" i="1" dirty="0">
                <a:solidFill>
                  <a:srgbClr val="C00000"/>
                </a:solidFill>
                <a:latin typeface="Arial" panose="020B0604020202020204" pitchFamily="34" charset="0"/>
              </a:rPr>
              <a:t>Новые меры социальной поддержки населения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99900" y="1464123"/>
            <a:ext cx="5228329" cy="4244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altLang="ru-RU" sz="1400" b="1" i="1" dirty="0">
                <a:solidFill>
                  <a:srgbClr val="002060"/>
                </a:solidFill>
                <a:latin typeface="Arial" panose="020B0604020202020204" pitchFamily="34" charset="0"/>
              </a:rPr>
              <a:t>предоставление гражданам социальной выплаты на приобретение жилого помещения взамен предоставления в собственность бесплатно земельных участков;</a:t>
            </a:r>
          </a:p>
          <a:p>
            <a:pPr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altLang="ru-RU" sz="1400" b="1" i="1" dirty="0">
                <a:solidFill>
                  <a:srgbClr val="002060"/>
                </a:solidFill>
                <a:latin typeface="Arial" panose="020B0604020202020204" pitchFamily="34" charset="0"/>
              </a:rPr>
              <a:t>предоставление единовременной выплаты на возмещение расходов, связанных с приобретением оборудования для приема цифрового телерадиовещания;</a:t>
            </a:r>
          </a:p>
          <a:p>
            <a:pPr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altLang="ru-RU" sz="1400" b="1" i="1" dirty="0">
                <a:solidFill>
                  <a:srgbClr val="002060"/>
                </a:solidFill>
                <a:latin typeface="Arial" panose="020B0604020202020204" pitchFamily="34" charset="0"/>
              </a:rPr>
              <a:t>внедрены новые технологии в работе: выездное полустационарное обслуживание маломобильных граждан пожилого возраста и инвалидов;</a:t>
            </a:r>
          </a:p>
          <a:p>
            <a:pPr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altLang="ru-RU" sz="1400" b="1" i="1" dirty="0">
                <a:solidFill>
                  <a:srgbClr val="002060"/>
                </a:solidFill>
                <a:latin typeface="Arial" panose="020B0604020202020204" pitchFamily="34" charset="0"/>
              </a:rPr>
              <a:t>в Центре помощи детям введены новые формы и направления работы по устройству воспитанников сложной категории в семьи граждан.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119807" y="510938"/>
            <a:ext cx="85351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1400" b="1" i="1" kern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 учете в Управлении состоит около </a:t>
            </a:r>
            <a:r>
              <a:rPr lang="x-none" sz="1400" b="1" i="1" kern="1600" dirty="0">
                <a:solidFill>
                  <a:srgbClr val="2F549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12 000 человек</a:t>
            </a:r>
            <a:r>
              <a:rPr lang="x-none" sz="1400" b="1" i="1" kern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это более </a:t>
            </a:r>
            <a:r>
              <a:rPr lang="x-none" sz="1400" b="1" i="1" kern="1600" dirty="0">
                <a:solidFill>
                  <a:srgbClr val="2F549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</a:t>
            </a:r>
            <a:r>
              <a:rPr lang="x-none" sz="1400" b="1" i="1" kern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категорий граждан, что составляет </a:t>
            </a:r>
            <a:r>
              <a:rPr lang="x-none" sz="1400" b="1" i="1" kern="1600" dirty="0">
                <a:solidFill>
                  <a:srgbClr val="2F549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53%</a:t>
            </a:r>
            <a:r>
              <a:rPr lang="x-none" sz="1400" b="1" i="1" kern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от общей численности населения проживающего в округе.</a:t>
            </a:r>
            <a:endParaRPr lang="ru-RU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436" y="1125985"/>
            <a:ext cx="2514153" cy="191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B0D8901-58FA-4A96-858D-6A79FFBCE3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6433605" y="2500586"/>
            <a:ext cx="2395086" cy="20740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</p:pic>
      <p:pic>
        <p:nvPicPr>
          <p:cNvPr id="16" name="Рисунок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8979" y="4149407"/>
            <a:ext cx="2451610" cy="1558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0427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 descr="Untitled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79" y="56717"/>
            <a:ext cx="823926" cy="101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0532" y="5941764"/>
            <a:ext cx="2238280" cy="82091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247565" y="425945"/>
            <a:ext cx="5046381" cy="3838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41655" marR="4445" indent="353695">
              <a:lnSpc>
                <a:spcPct val="115000"/>
              </a:lnSpc>
              <a:spcAft>
                <a:spcPts val="25"/>
              </a:spcAft>
            </a:pPr>
            <a:r>
              <a:rPr lang="ru-RU" b="1" i="1" dirty="0">
                <a:solidFill>
                  <a:srgbClr val="2F549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Физическая культура и спорт</a:t>
            </a:r>
            <a:endParaRPr lang="ru-RU" sz="1600" i="1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050" name="Диаграмма 2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606" y="1189639"/>
            <a:ext cx="5189548" cy="2620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Диаграмма 22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63" y="1189639"/>
            <a:ext cx="5456248" cy="2620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Диаграмма 23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63" y="4045771"/>
            <a:ext cx="5247202" cy="2599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3023506-0D62-45BF-A1DF-8B5A3204278C}"/>
              </a:ext>
            </a:extLst>
          </p:cNvPr>
          <p:cNvSpPr/>
          <p:nvPr/>
        </p:nvSpPr>
        <p:spPr>
          <a:xfrm>
            <a:off x="6278606" y="4275608"/>
            <a:ext cx="57302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2018г.- строительство Спорткомплекса со спортядром на территории МАОУ СОШ №7 на сумму </a:t>
            </a:r>
            <a:r>
              <a:rPr lang="ru-RU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23,60 млн. руб. </a:t>
            </a:r>
          </a:p>
          <a:p>
            <a:pPr>
              <a:defRPr/>
            </a:pPr>
            <a:r>
              <a:rPr lang="ru-RU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78766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 descr="Untitled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79" y="151310"/>
            <a:ext cx="771852" cy="95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0532" y="5941764"/>
            <a:ext cx="2238280" cy="82091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124606" y="180868"/>
            <a:ext cx="63902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2F549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             Промышленность</a:t>
            </a:r>
            <a:endParaRPr lang="ru-RU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45931" y="1041830"/>
            <a:ext cx="87235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 территории Усть-Катавского городского округа действует </a:t>
            </a:r>
            <a:r>
              <a:rPr lang="en-US" sz="1400" b="1" i="1" dirty="0">
                <a:solidFill>
                  <a:srgbClr val="2F549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248 </a:t>
            </a:r>
            <a:r>
              <a:rPr lang="en-US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единиц организаций и учреждений всех форм собственности</a:t>
            </a:r>
            <a:r>
              <a:rPr lang="ru-RU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en-US" sz="1400" b="1" i="1" dirty="0">
                <a:solidFill>
                  <a:srgbClr val="2F549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560</a:t>
            </a:r>
            <a:r>
              <a:rPr lang="en-US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индивидуальных предпринимателей</a:t>
            </a:r>
            <a:endParaRPr lang="ru-RU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294290" y="231227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8" t="8151" r="10448" b="12051"/>
          <a:stretch>
            <a:fillRect/>
          </a:stretch>
        </p:blipFill>
        <p:spPr bwMode="auto">
          <a:xfrm>
            <a:off x="448876" y="2997948"/>
            <a:ext cx="3195089" cy="2288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Рисунок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341" y="2306636"/>
            <a:ext cx="3073180" cy="211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1783" y="2213906"/>
            <a:ext cx="2766965" cy="20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Рисунок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4" r="13750" b="3351"/>
          <a:stretch>
            <a:fillRect/>
          </a:stretch>
        </p:blipFill>
        <p:spPr bwMode="auto">
          <a:xfrm>
            <a:off x="3729921" y="4607224"/>
            <a:ext cx="2559104" cy="1804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Рисунок 1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8076" y="4472668"/>
            <a:ext cx="2476500" cy="180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FCD9B867-CF50-4A94-B199-EE19BB0173D7}"/>
              </a:ext>
            </a:extLst>
          </p:cNvPr>
          <p:cNvSpPr/>
          <p:nvPr/>
        </p:nvSpPr>
        <p:spPr>
          <a:xfrm>
            <a:off x="-120653" y="1827890"/>
            <a:ext cx="3949129" cy="1067572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1" algn="ctr" eaLnBrk="1" hangingPunct="1">
              <a:lnSpc>
                <a:spcPct val="80000"/>
              </a:lnSpc>
              <a:defRPr/>
            </a:pPr>
            <a:r>
              <a:rPr lang="ru-RU" altLang="ru-RU" sz="1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Градообразующее предприятие </a:t>
            </a:r>
            <a:r>
              <a:rPr lang="ru-RU" altLang="ru-RU" sz="1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–«Усть-Катавский вагоностроительный завод им. С.М. Кирова» – филиал АО «ГКНПЦ им. М.В. Хруничева»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04FB6C38-4966-4B49-A97A-EC4D34697B8C}"/>
              </a:ext>
            </a:extLst>
          </p:cNvPr>
          <p:cNvSpPr/>
          <p:nvPr/>
        </p:nvSpPr>
        <p:spPr>
          <a:xfrm>
            <a:off x="4575771" y="1785704"/>
            <a:ext cx="2782505" cy="473075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ООО «Гранитный карьер»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651297" y="1696723"/>
            <a:ext cx="26079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 «</a:t>
            </a:r>
            <a:r>
              <a:rPr lang="ru-RU" sz="14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Леспромсервис</a:t>
            </a:r>
            <a:r>
              <a:rPr lang="ru-RU" sz="1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016774" y="6514682"/>
            <a:ext cx="25540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 «Теплоэнергетика»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276412" y="6360794"/>
            <a:ext cx="27497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 «Строймастер»</a:t>
            </a:r>
          </a:p>
        </p:txBody>
      </p:sp>
    </p:spTree>
    <p:extLst>
      <p:ext uri="{BB962C8B-B14F-4D97-AF65-F5344CB8AC3E}">
        <p14:creationId xmlns:p14="http://schemas.microsoft.com/office/powerpoint/2010/main" val="9433316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 descr="Untitled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36" y="132097"/>
            <a:ext cx="823926" cy="101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47874" y="112488"/>
            <a:ext cx="8524875" cy="905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445" indent="353695" algn="ctr">
              <a:lnSpc>
                <a:spcPct val="115000"/>
              </a:lnSpc>
              <a:spcAft>
                <a:spcPts val="1015"/>
              </a:spcAft>
            </a:pPr>
            <a:r>
              <a:rPr lang="ru-RU" sz="24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Динамика показателей «УКВЗ» - филиал АО "ГКНПЦ имени </a:t>
            </a:r>
            <a:r>
              <a:rPr lang="ru-RU" sz="24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М.В.Хруничева</a:t>
            </a:r>
            <a:r>
              <a:rPr lang="ru-RU" sz="24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"</a:t>
            </a:r>
            <a:endParaRPr lang="ru-RU" sz="2400" i="1" dirty="0">
              <a:solidFill>
                <a:srgbClr val="0070C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050" name="Диаграмма 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238" y="1204920"/>
            <a:ext cx="4233434" cy="2485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Диаграмма 3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238" y="3877467"/>
            <a:ext cx="4233434" cy="2602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Диаграмма 8"/>
          <p:cNvGraphicFramePr/>
          <p:nvPr/>
        </p:nvGraphicFramePr>
        <p:xfrm>
          <a:off x="1198180" y="3877466"/>
          <a:ext cx="4756316" cy="26028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180" y="1339980"/>
            <a:ext cx="4743738" cy="23506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140" y="33075"/>
            <a:ext cx="1252303" cy="10644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0532" y="5951674"/>
            <a:ext cx="2211261" cy="811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6433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 descr="Untitled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79" y="151310"/>
            <a:ext cx="771852" cy="95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0532" y="5941764"/>
            <a:ext cx="2238280" cy="820916"/>
          </a:xfrm>
          <a:prstGeom prst="rect">
            <a:avLst/>
          </a:prstGeom>
        </p:spPr>
      </p:pic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294290" y="231227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292773" y="304588"/>
            <a:ext cx="100134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dirty="0">
                <a:solidFill>
                  <a:srgbClr val="2F549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Динамика основных показателей социально – экономического развития городского округа до 2018 года</a:t>
            </a:r>
            <a:endParaRPr lang="ru-RU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1" name="Диаграмма 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26" y="1313794"/>
            <a:ext cx="4014951" cy="2007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Диаграмма 2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241" y="1313794"/>
            <a:ext cx="3736426" cy="1945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Диаграмма 1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431" y="1313794"/>
            <a:ext cx="3664334" cy="1945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Диаграмма 2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327" y="3871774"/>
            <a:ext cx="4014951" cy="1975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Диаграмма 6"/>
          <p:cNvPicPr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289" y="3871774"/>
            <a:ext cx="3773213" cy="1975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47572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 descr="Untitled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79" y="151310"/>
            <a:ext cx="771852" cy="95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294290" y="231227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947413" y="122647"/>
            <a:ext cx="6096000" cy="383823"/>
          </a:xfrm>
          <a:prstGeom prst="rect">
            <a:avLst/>
          </a:prstGeom>
        </p:spPr>
        <p:txBody>
          <a:bodyPr>
            <a:spAutoFit/>
          </a:bodyPr>
          <a:lstStyle/>
          <a:p>
            <a:pPr marR="2540" indent="270510" algn="ctr">
              <a:lnSpc>
                <a:spcPct val="115000"/>
              </a:lnSpc>
              <a:spcAft>
                <a:spcPts val="0"/>
              </a:spcAft>
            </a:pP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Инвестиционное развитие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7F38522C-AF71-4546-86AD-07A520D81C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6141" y="506471"/>
            <a:ext cx="6493697" cy="1020708"/>
          </a:xfrm>
        </p:spPr>
        <p:txBody>
          <a:bodyPr>
            <a:noAutofit/>
          </a:bodyPr>
          <a:lstStyle/>
          <a:p>
            <a:pPr algn="just">
              <a:lnSpc>
                <a:spcPct val="112000"/>
              </a:lnSpc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Стратегия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социально-экономического развития Усть-Катавского городского округа до 2020 года - объем инвестиций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2020 году до 1,4 млрд. рублей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году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инвестиций -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3,1 млрд. рублей</a:t>
            </a:r>
          </a:p>
        </p:txBody>
      </p:sp>
      <p:sp>
        <p:nvSpPr>
          <p:cNvPr id="6" name="Подзаголовок 5">
            <a:extLst>
              <a:ext uri="{FF2B5EF4-FFF2-40B4-BE49-F238E27FC236}">
                <a16:creationId xmlns:a16="http://schemas.microsoft.com/office/drawing/2014/main" id="{008EC0A6-CC5B-4C1E-B6E7-C124C3F3B4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4079" y="1527178"/>
            <a:ext cx="7869334" cy="5330822"/>
          </a:xfrm>
        </p:spPr>
        <p:txBody>
          <a:bodyPr>
            <a:noAutofit/>
          </a:bodyPr>
          <a:lstStyle/>
          <a:p>
            <a:pPr>
              <a:lnSpc>
                <a:spcPct val="145000"/>
              </a:lnSpc>
            </a:pP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Значимые события инвестиционного развития округа :</a:t>
            </a:r>
          </a:p>
          <a:p>
            <a:pPr marL="342900" indent="-342900" algn="just">
              <a:lnSpc>
                <a:spcPct val="145000"/>
              </a:lnSpc>
              <a:buFont typeface="Wingdings" panose="05000000000000000000" pitchFamily="2" charset="2"/>
              <a:buChar char="ü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2016г.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с  Фондом развития моногородов подписано Генеральное соглашение о сотрудничестве с Правительством Челябинской области  по развитию Усть-Катавского городского округа Челябинской области</a:t>
            </a:r>
          </a:p>
          <a:p>
            <a:pPr marL="342900" indent="-342900" algn="just">
              <a:lnSpc>
                <a:spcPct val="145000"/>
              </a:lnSpc>
              <a:buFont typeface="Wingdings" panose="05000000000000000000" pitchFamily="2" charset="2"/>
              <a:buChar char="ü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2017г.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обучение в Московской школе управления Сколково и защита программы перед правительственной комиссией во главе с Первым заместителем председателя Правительства РФ И. Шуваловым</a:t>
            </a:r>
          </a:p>
          <a:p>
            <a:pPr marL="342900" indent="-342900" algn="just">
              <a:lnSpc>
                <a:spcPct val="145000"/>
              </a:lnSpc>
              <a:buFont typeface="Wingdings" panose="05000000000000000000" pitchFamily="2" charset="2"/>
              <a:buChar char="ü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2017г.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разработана программа Комплексного развития Усть-Катавского городского округа, одобренная Фондом развития моногородов и Правительством Челябинской области, в рамках которой в 2017-2019гг успешно реализуются значимые проекты и мероприятия.</a:t>
            </a:r>
          </a:p>
          <a:p>
            <a:pPr marL="342900" indent="-342900" algn="just">
              <a:lnSpc>
                <a:spcPct val="145000"/>
              </a:lnSpc>
              <a:buFont typeface="Wingdings" panose="05000000000000000000" pitchFamily="2" charset="2"/>
              <a:buChar char="ü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Соглашения о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софинансировании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расходов Челябинской области в целях реализации мероприятий по строительству и (или) реконструкции объектов инфраструктуры, ведется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тепличного комплекса в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г.Усть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-Катав с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досветкой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«Горный»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освоены частные инвестиций, привлечены средства из Фонда развития моногородов и областного бюджета. </a:t>
            </a:r>
          </a:p>
          <a:p>
            <a:endParaRPr lang="ru-RU" sz="14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623" y="151310"/>
            <a:ext cx="3321404" cy="230600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820" y="4473243"/>
            <a:ext cx="2953103" cy="196641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672" y="5910083"/>
            <a:ext cx="2052116" cy="75263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097" y="2565988"/>
            <a:ext cx="3210323" cy="180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6120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 descr="Untitled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79" y="151310"/>
            <a:ext cx="771852" cy="95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0532" y="5941764"/>
            <a:ext cx="2238280" cy="820916"/>
          </a:xfrm>
          <a:prstGeom prst="rect">
            <a:avLst/>
          </a:prstGeom>
        </p:spPr>
      </p:pic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294290" y="231227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697420" y="175243"/>
            <a:ext cx="87515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2F549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Поддержка и развитие малого и среднего предпринимательства городского округа</a:t>
            </a:r>
            <a:endParaRPr lang="ru-RU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Рисунок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2" r="10104"/>
          <a:stretch>
            <a:fillRect/>
          </a:stretch>
        </p:blipFill>
        <p:spPr bwMode="auto">
          <a:xfrm>
            <a:off x="3110612" y="1805807"/>
            <a:ext cx="2660650" cy="217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Рисунок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032" y="1895883"/>
            <a:ext cx="2898069" cy="2112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Рисунок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0225" y="1925266"/>
            <a:ext cx="2818587" cy="2113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Рисунок 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90" y="4102118"/>
            <a:ext cx="2881312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Рисунок 2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606" y="4102119"/>
            <a:ext cx="2932112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Рисунок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511" y="4097959"/>
            <a:ext cx="2759075" cy="1947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Рисунок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09" y="1851074"/>
            <a:ext cx="2719433" cy="21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901DD3E8-5EC8-4C8D-BE51-37304D50CB71}"/>
              </a:ext>
            </a:extLst>
          </p:cNvPr>
          <p:cNvSpPr/>
          <p:nvPr/>
        </p:nvSpPr>
        <p:spPr>
          <a:xfrm>
            <a:off x="7362304" y="6045219"/>
            <a:ext cx="2249487" cy="85566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Производство молочной </a:t>
            </a:r>
          </a:p>
          <a:p>
            <a:pPr algn="ctr">
              <a:defRPr/>
            </a:pPr>
            <a:r>
              <a:rPr lang="ru-RU" sz="1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продукции ИП Фадеев А.С.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1406C6C9-51B4-4771-9F82-C1AE96C386A5}"/>
              </a:ext>
            </a:extLst>
          </p:cNvPr>
          <p:cNvSpPr/>
          <p:nvPr/>
        </p:nvSpPr>
        <p:spPr>
          <a:xfrm>
            <a:off x="386783" y="1035522"/>
            <a:ext cx="2532993" cy="704850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Производство гнутых профилей – ИП Гималетдинова А.В</a:t>
            </a:r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AF300B0E-5F9D-4B52-B187-B09DC29C44DA}"/>
              </a:ext>
            </a:extLst>
          </p:cNvPr>
          <p:cNvSpPr/>
          <p:nvPr/>
        </p:nvSpPr>
        <p:spPr>
          <a:xfrm>
            <a:off x="3110612" y="1171283"/>
            <a:ext cx="2597150" cy="352425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Фермерское рыбное хозяйство» - ИП Закиров Р.Ф</a:t>
            </a:r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9FC7DD96-6B6F-4D22-8F8A-F0162446305A}"/>
              </a:ext>
            </a:extLst>
          </p:cNvPr>
          <p:cNvSpPr/>
          <p:nvPr/>
        </p:nvSpPr>
        <p:spPr>
          <a:xfrm>
            <a:off x="6089434" y="1058254"/>
            <a:ext cx="2735263" cy="5730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Предприятия сельского хозяйства – ИП Каюмов А.М.,</a:t>
            </a:r>
          </a:p>
          <a:p>
            <a:pPr algn="ctr">
              <a:defRPr/>
            </a:pPr>
            <a:r>
              <a:rPr lang="ru-RU" sz="1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ИП Айдашев Г.Р., ООО «Памир»</a:t>
            </a: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6B9F2085-5C49-46A2-94C0-F6A0697AE983}"/>
              </a:ext>
            </a:extLst>
          </p:cNvPr>
          <p:cNvSpPr/>
          <p:nvPr/>
        </p:nvSpPr>
        <p:spPr>
          <a:xfrm>
            <a:off x="9322676" y="914903"/>
            <a:ext cx="2627538" cy="865187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Производство продукции из нержавеющей стали</a:t>
            </a:r>
          </a:p>
          <a:p>
            <a:pPr algn="ctr">
              <a:defRPr/>
            </a:pPr>
            <a:r>
              <a:rPr lang="ru-RU" sz="1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ИП Ремезов А.В.</a:t>
            </a: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9B835997-5B73-4E4C-9E3D-D1230050F923}"/>
              </a:ext>
            </a:extLst>
          </p:cNvPr>
          <p:cNvSpPr/>
          <p:nvPr/>
        </p:nvSpPr>
        <p:spPr>
          <a:xfrm>
            <a:off x="96878" y="6262699"/>
            <a:ext cx="3448050" cy="398462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Производство корпусной и мягкой мебели – ИП Пивнев А.Н.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AA86F23C-2601-4937-BB1F-2BBF9C3CD43E}"/>
              </a:ext>
            </a:extLst>
          </p:cNvPr>
          <p:cNvSpPr/>
          <p:nvPr/>
        </p:nvSpPr>
        <p:spPr>
          <a:xfrm>
            <a:off x="4033051" y="6186418"/>
            <a:ext cx="2519363" cy="576262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 «Гранд» – производство безалкогольной продукции</a:t>
            </a:r>
          </a:p>
        </p:txBody>
      </p:sp>
    </p:spTree>
    <p:extLst>
      <p:ext uri="{BB962C8B-B14F-4D97-AF65-F5344CB8AC3E}">
        <p14:creationId xmlns:p14="http://schemas.microsoft.com/office/powerpoint/2010/main" val="2116265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 descr="Untitled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79" y="151310"/>
            <a:ext cx="771852" cy="95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265" y="5958849"/>
            <a:ext cx="2066846" cy="758041"/>
          </a:xfrm>
          <a:prstGeom prst="rect">
            <a:avLst/>
          </a:prstGeom>
        </p:spPr>
      </p:pic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294290" y="231227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3CCDCB7-54D0-4274-9F6D-8479579CE198}"/>
              </a:ext>
            </a:extLst>
          </p:cNvPr>
          <p:cNvSpPr/>
          <p:nvPr/>
        </p:nvSpPr>
        <p:spPr>
          <a:xfrm>
            <a:off x="1390068" y="283627"/>
            <a:ext cx="6626225" cy="1058862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«Развитие малого и среднего предпринимательства в Усть-Катавском городском округе»</a:t>
            </a:r>
          </a:p>
        </p:txBody>
      </p:sp>
      <p:sp>
        <p:nvSpPr>
          <p:cNvPr id="6" name="Стрелка: вправо 5">
            <a:extLst>
              <a:ext uri="{FF2B5EF4-FFF2-40B4-BE49-F238E27FC236}">
                <a16:creationId xmlns:a16="http://schemas.microsoft.com/office/drawing/2014/main" id="{CD88EE3E-7D3E-4136-AB97-59A2605047C5}"/>
              </a:ext>
            </a:extLst>
          </p:cNvPr>
          <p:cNvSpPr/>
          <p:nvPr/>
        </p:nvSpPr>
        <p:spPr>
          <a:xfrm>
            <a:off x="1644650" y="2582863"/>
            <a:ext cx="334963" cy="166687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Стрелка: вправо 6">
            <a:extLst>
              <a:ext uri="{FF2B5EF4-FFF2-40B4-BE49-F238E27FC236}">
                <a16:creationId xmlns:a16="http://schemas.microsoft.com/office/drawing/2014/main" id="{CCF448D1-26FA-4136-9226-DCC2A2EAE1CC}"/>
              </a:ext>
            </a:extLst>
          </p:cNvPr>
          <p:cNvSpPr/>
          <p:nvPr/>
        </p:nvSpPr>
        <p:spPr>
          <a:xfrm>
            <a:off x="1636713" y="3643313"/>
            <a:ext cx="387350" cy="166687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id="{1931C181-DA99-4A72-83C5-D8F77DAE612A}"/>
              </a:ext>
            </a:extLst>
          </p:cNvPr>
          <p:cNvSpPr/>
          <p:nvPr/>
        </p:nvSpPr>
        <p:spPr>
          <a:xfrm flipV="1">
            <a:off x="1644650" y="4800600"/>
            <a:ext cx="388938" cy="166688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A974591-C2A6-4FD2-92F1-0A4A765C5052}"/>
              </a:ext>
            </a:extLst>
          </p:cNvPr>
          <p:cNvSpPr/>
          <p:nvPr/>
        </p:nvSpPr>
        <p:spPr>
          <a:xfrm>
            <a:off x="2082800" y="3225800"/>
            <a:ext cx="1625600" cy="11525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информационная поддержка, сокращение административных барьеров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F2960A4-12D1-40A7-ADD1-55568A9E1FAD}"/>
              </a:ext>
            </a:extLst>
          </p:cNvPr>
          <p:cNvSpPr/>
          <p:nvPr/>
        </p:nvSpPr>
        <p:spPr>
          <a:xfrm>
            <a:off x="2041525" y="4624388"/>
            <a:ext cx="1589087" cy="12715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имущественная поддержка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429786D-D3A6-4355-A2A2-03F246E5DD0E}"/>
              </a:ext>
            </a:extLst>
          </p:cNvPr>
          <p:cNvSpPr/>
          <p:nvPr/>
        </p:nvSpPr>
        <p:spPr>
          <a:xfrm>
            <a:off x="3861810" y="2845416"/>
            <a:ext cx="6120390" cy="415925"/>
          </a:xfrm>
          <a:prstGeom prst="rect">
            <a:avLst/>
          </a:prstGeom>
          <a:solidFill>
            <a:srgbClr val="FFFFCC"/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Проведение обучающих семинаров, тренингов, мастер-классов, консультаций, участие в обучении, конференциях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E245A85-FDF8-460B-A7B9-147014F62344}"/>
              </a:ext>
            </a:extLst>
          </p:cNvPr>
          <p:cNvSpPr/>
          <p:nvPr/>
        </p:nvSpPr>
        <p:spPr>
          <a:xfrm>
            <a:off x="3872922" y="3478431"/>
            <a:ext cx="6109278" cy="461665"/>
          </a:xfrm>
          <a:prstGeom prst="rect">
            <a:avLst/>
          </a:prstGeom>
          <a:solidFill>
            <a:srgbClr val="FFFFCC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200" b="1" dirty="0">
                <a:solidFill>
                  <a:srgbClr val="FF0000"/>
                </a:solidFill>
                <a:latin typeface="Arial" panose="020B0604020202020204" pitchFamily="34" charset="0"/>
              </a:rPr>
              <a:t>2018г.</a:t>
            </a:r>
            <a:r>
              <a:rPr lang="ru-RU" sz="1200" dirty="0">
                <a:latin typeface="Arial" panose="020B0604020202020204" pitchFamily="34" charset="0"/>
              </a:rPr>
              <a:t> – открытие «одного окна» для малого и среднего бизнеса на базе МАУ «МФЦ УКГО»</a:t>
            </a:r>
            <a:endParaRPr lang="ru-RU" sz="1200" b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8268F8C-71CF-4ADC-98A2-76F6A9B986E6}"/>
              </a:ext>
            </a:extLst>
          </p:cNvPr>
          <p:cNvSpPr/>
          <p:nvPr/>
        </p:nvSpPr>
        <p:spPr>
          <a:xfrm>
            <a:off x="198438" y="2276475"/>
            <a:ext cx="1438275" cy="31813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 sz="14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ru-RU" sz="13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Приоритетные направления реализации муниципальной программы </a:t>
            </a:r>
          </a:p>
          <a:p>
            <a:pPr>
              <a:defRPr/>
            </a:pPr>
            <a:endParaRPr lang="ru-RU" sz="14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00662221-D1E0-4633-BB3B-3A324202685F}"/>
              </a:ext>
            </a:extLst>
          </p:cNvPr>
          <p:cNvSpPr/>
          <p:nvPr/>
        </p:nvSpPr>
        <p:spPr>
          <a:xfrm>
            <a:off x="3872922" y="1850611"/>
            <a:ext cx="6109278" cy="646331"/>
          </a:xfrm>
          <a:prstGeom prst="rect">
            <a:avLst/>
          </a:prstGeom>
          <a:solidFill>
            <a:srgbClr val="FFFFCC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200" dirty="0">
                <a:latin typeface="Arial" panose="020B0604020202020204" pitchFamily="34" charset="0"/>
              </a:rPr>
              <a:t>С 2010 года </a:t>
            </a:r>
            <a:r>
              <a:rPr lang="x-none" sz="1200" dirty="0">
                <a:latin typeface="Arial" panose="020B0604020202020204" pitchFamily="34" charset="0"/>
              </a:rPr>
              <a:t> оказана адресная поддержка </a:t>
            </a:r>
            <a:r>
              <a:rPr lang="ru-RU" sz="1200" b="1" dirty="0">
                <a:solidFill>
                  <a:srgbClr val="C00000"/>
                </a:solidFill>
                <a:latin typeface="Arial" panose="020B0604020202020204" pitchFamily="34" charset="0"/>
              </a:rPr>
              <a:t>140</a:t>
            </a:r>
            <a:r>
              <a:rPr lang="x-none" sz="1200" dirty="0">
                <a:latin typeface="Arial" panose="020B0604020202020204" pitchFamily="34" charset="0"/>
              </a:rPr>
              <a:t> субъектам малого предпринимательства, в сумме </a:t>
            </a:r>
            <a:r>
              <a:rPr lang="ru-RU" sz="1200" b="1" dirty="0">
                <a:solidFill>
                  <a:srgbClr val="C00000"/>
                </a:solidFill>
                <a:latin typeface="Arial" panose="020B0604020202020204" pitchFamily="34" charset="0"/>
              </a:rPr>
              <a:t>29,3</a:t>
            </a:r>
            <a:r>
              <a:rPr lang="x-none" sz="1200" b="1" dirty="0">
                <a:solidFill>
                  <a:srgbClr val="C00000"/>
                </a:solidFill>
                <a:latin typeface="Arial" panose="020B0604020202020204" pitchFamily="34" charset="0"/>
              </a:rPr>
              <a:t> млн. рублей</a:t>
            </a:r>
            <a:r>
              <a:rPr lang="ru-RU" sz="1200" dirty="0">
                <a:latin typeface="Arial" panose="020B0604020202020204" pitchFamily="34" charset="0"/>
              </a:rPr>
              <a:t>, в том числе </a:t>
            </a:r>
            <a:r>
              <a:rPr lang="ru-RU" sz="1200" b="1" dirty="0">
                <a:solidFill>
                  <a:srgbClr val="C00000"/>
                </a:solidFill>
                <a:latin typeface="Arial" panose="020B0604020202020204" pitchFamily="34" charset="0"/>
              </a:rPr>
              <a:t>4,66 млн. рублей </a:t>
            </a:r>
            <a:r>
              <a:rPr lang="x-none" sz="1200" dirty="0">
                <a:latin typeface="Arial" panose="020B0604020202020204" pitchFamily="34" charset="0"/>
              </a:rPr>
              <a:t>средств</a:t>
            </a:r>
            <a:r>
              <a:rPr lang="ru-RU" sz="1200" dirty="0">
                <a:latin typeface="Arial" panose="020B0604020202020204" pitchFamily="34" charset="0"/>
              </a:rPr>
              <a:t>а местного бюджета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5C462A3-69C8-4A15-B0B7-8D5A03C6CDA7}"/>
              </a:ext>
            </a:extLst>
          </p:cNvPr>
          <p:cNvSpPr/>
          <p:nvPr/>
        </p:nvSpPr>
        <p:spPr>
          <a:xfrm>
            <a:off x="2055813" y="1665288"/>
            <a:ext cx="1652587" cy="12715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финансовая поддержка субъектов малого и среднего предпринимательства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98CC4DDA-9BDC-4624-B4CA-0824D09DCE69}"/>
              </a:ext>
            </a:extLst>
          </p:cNvPr>
          <p:cNvSpPr/>
          <p:nvPr/>
        </p:nvSpPr>
        <p:spPr>
          <a:xfrm>
            <a:off x="3861810" y="4580662"/>
            <a:ext cx="6150455" cy="1754326"/>
          </a:xfrm>
          <a:prstGeom prst="rect">
            <a:avLst/>
          </a:prstGeom>
          <a:solidFill>
            <a:srgbClr val="FFFFCC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200" dirty="0">
                <a:latin typeface="Arial" panose="020B0604020202020204" pitchFamily="34" charset="0"/>
              </a:rPr>
              <a:t>- предоставлено </a:t>
            </a:r>
            <a:r>
              <a:rPr lang="ru-RU" sz="1200" b="1" dirty="0">
                <a:solidFill>
                  <a:srgbClr val="C00000"/>
                </a:solidFill>
                <a:latin typeface="Arial" panose="020B0604020202020204" pitchFamily="34" charset="0"/>
              </a:rPr>
              <a:t>166</a:t>
            </a:r>
            <a:r>
              <a:rPr lang="ru-RU" sz="1200" dirty="0">
                <a:latin typeface="Arial" panose="020B0604020202020204" pitchFamily="34" charset="0"/>
              </a:rPr>
              <a:t> земельных участков субъектам малого и среднего предпринимательства;</a:t>
            </a:r>
          </a:p>
          <a:p>
            <a:pPr marL="171450" indent="-171450" algn="just">
              <a:buFontTx/>
              <a:buChar char="-"/>
              <a:defRPr/>
            </a:pPr>
            <a:r>
              <a:rPr lang="ru-RU" sz="1200" dirty="0">
                <a:latin typeface="Arial" panose="020B0604020202020204" pitchFamily="34" charset="0"/>
              </a:rPr>
              <a:t>сформирован перечень муниципального недвижимого имущества, (2 объекта общей площадью </a:t>
            </a:r>
            <a:r>
              <a:rPr lang="ru-RU" sz="1200" b="1" dirty="0">
                <a:solidFill>
                  <a:srgbClr val="C00000"/>
                </a:solidFill>
                <a:latin typeface="Arial" panose="020B0604020202020204" pitchFamily="34" charset="0"/>
              </a:rPr>
              <a:t>55,3</a:t>
            </a:r>
            <a:r>
              <a:rPr lang="ru-RU" sz="1200" b="1" dirty="0">
                <a:latin typeface="Arial" panose="020B0604020202020204" pitchFamily="34" charset="0"/>
              </a:rPr>
              <a:t> </a:t>
            </a:r>
            <a:r>
              <a:rPr lang="ru-RU" sz="1200" dirty="0">
                <a:latin typeface="Arial" panose="020B0604020202020204" pitchFamily="34" charset="0"/>
              </a:rPr>
              <a:t>кв. м.);</a:t>
            </a:r>
          </a:p>
          <a:p>
            <a:pPr marL="171450" indent="-171450" algn="just">
              <a:buFontTx/>
              <a:buChar char="-"/>
              <a:defRPr/>
            </a:pPr>
            <a:r>
              <a:rPr lang="ru-RU" sz="1200" dirty="0">
                <a:latin typeface="Arial" panose="020B0604020202020204" pitchFamily="34" charset="0"/>
              </a:rPr>
              <a:t>реализовано преимущественное право выкупа помещений (</a:t>
            </a:r>
            <a:r>
              <a:rPr lang="ru-RU" sz="1200" b="1" dirty="0">
                <a:solidFill>
                  <a:srgbClr val="C00000"/>
                </a:solidFill>
                <a:latin typeface="Arial" panose="020B0604020202020204" pitchFamily="34" charset="0"/>
              </a:rPr>
              <a:t>22</a:t>
            </a:r>
            <a:r>
              <a:rPr lang="ru-RU" sz="1200" dirty="0">
                <a:latin typeface="Arial" panose="020B0604020202020204" pitchFamily="34" charset="0"/>
              </a:rPr>
              <a:t> помещения общей площадью </a:t>
            </a:r>
            <a:r>
              <a:rPr lang="ru-RU" sz="1200" b="1" dirty="0">
                <a:solidFill>
                  <a:srgbClr val="C00000"/>
                </a:solidFill>
                <a:latin typeface="Arial" panose="020B0604020202020204" pitchFamily="34" charset="0"/>
              </a:rPr>
              <a:t>1,95</a:t>
            </a:r>
            <a:r>
              <a:rPr lang="ru-RU" sz="1200" b="1" dirty="0">
                <a:latin typeface="Arial" panose="020B0604020202020204" pitchFamily="34" charset="0"/>
              </a:rPr>
              <a:t> </a:t>
            </a:r>
            <a:r>
              <a:rPr lang="ru-RU" sz="1200" dirty="0">
                <a:latin typeface="Arial" panose="020B0604020202020204" pitchFamily="34" charset="0"/>
              </a:rPr>
              <a:t>тыс. кв. м.);</a:t>
            </a:r>
          </a:p>
          <a:p>
            <a:pPr algn="just">
              <a:defRPr/>
            </a:pPr>
            <a:r>
              <a:rPr lang="ru-RU" sz="1200" dirty="0">
                <a:latin typeface="Arial" panose="020B0604020202020204" pitchFamily="34" charset="0"/>
              </a:rPr>
              <a:t>- приняты понижающие коэффициенты при расчете арендной платы за пользование недвижимым имуществом в области спорта, культуры, образования, ЖКХ, медицины, общепита, ритуальных и бытовых услуг.</a:t>
            </a:r>
          </a:p>
        </p:txBody>
      </p:sp>
    </p:spTree>
    <p:extLst>
      <p:ext uri="{BB962C8B-B14F-4D97-AF65-F5344CB8AC3E}">
        <p14:creationId xmlns:p14="http://schemas.microsoft.com/office/powerpoint/2010/main" val="19008967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 descr="Untitled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59" y="140022"/>
            <a:ext cx="725619" cy="895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0532" y="5941764"/>
            <a:ext cx="2238280" cy="820916"/>
          </a:xfrm>
          <a:prstGeom prst="rect">
            <a:avLst/>
          </a:prstGeom>
        </p:spPr>
      </p:pic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294290" y="231227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94290" y="4909106"/>
            <a:ext cx="4867033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540" indent="270510"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средних и малых предприятий округа (включая индивидуальных предпринимателей) по видам экономической деятельности</a:t>
            </a:r>
            <a:endParaRPr lang="ru-RU" sz="1600" dirty="0">
              <a:solidFill>
                <a:schemeClr val="accent5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Диаграмма 7"/>
          <p:cNvGraphicFramePr/>
          <p:nvPr/>
        </p:nvGraphicFramePr>
        <p:xfrm>
          <a:off x="0" y="140022"/>
          <a:ext cx="5858405" cy="48813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5858405" y="297208"/>
            <a:ext cx="1250040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/>
        </p:nvGraphicFramePr>
        <p:xfrm>
          <a:off x="5610049" y="726186"/>
          <a:ext cx="6735402" cy="44524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name="Диаграмма" r:id="rId6" imgW="5638800" imgH="3733838" progId="MSGraph.Chart.8">
                  <p:embed/>
                </p:oleObj>
              </mc:Choice>
              <mc:Fallback>
                <p:oleObj name="Диаграмма" r:id="rId6" imgW="5638800" imgH="3733838" progId="MSGraph.Chart.8">
                  <p:embed/>
                  <p:pic>
                    <p:nvPicPr>
                      <p:cNvPr id="7" name="Объект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10049" y="726186"/>
                        <a:ext cx="6735402" cy="445240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100682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 descr="Untitled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05" y="130844"/>
            <a:ext cx="775830" cy="957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7087" y="5329805"/>
            <a:ext cx="6626547" cy="152819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347" y="130844"/>
            <a:ext cx="2109829" cy="773805"/>
          </a:xfrm>
          <a:prstGeom prst="rect">
            <a:avLst/>
          </a:prstGeom>
        </p:spPr>
      </p:pic>
      <p:sp>
        <p:nvSpPr>
          <p:cNvPr id="6" name="Объект 2">
            <a:extLst>
              <a:ext uri="{FF2B5EF4-FFF2-40B4-BE49-F238E27FC236}">
                <a16:creationId xmlns:a16="http://schemas.microsoft.com/office/drawing/2014/main" id="{77AF9950-6810-4DE0-9310-EDDDD2A8B78D}"/>
              </a:ext>
            </a:extLst>
          </p:cNvPr>
          <p:cNvSpPr txBox="1">
            <a:spLocks/>
          </p:cNvSpPr>
          <p:nvPr/>
        </p:nvSpPr>
        <p:spPr>
          <a:xfrm>
            <a:off x="37614" y="1163924"/>
            <a:ext cx="5620396" cy="495825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0000"/>
              </a:lnSpc>
              <a:spcBef>
                <a:spcPts val="600"/>
              </a:spcBef>
              <a:defRPr/>
            </a:pPr>
            <a:r>
              <a:rPr lang="ru-RU" altLang="ru-RU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Усть-Катав основан в 1758 году, находится в западной части Челябинской области в устье реки Катав и Юрюзань</a:t>
            </a:r>
          </a:p>
          <a:p>
            <a:pPr algn="just">
              <a:lnSpc>
                <a:spcPct val="130000"/>
              </a:lnSpc>
              <a:spcBef>
                <a:spcPts val="600"/>
              </a:spcBef>
              <a:defRPr/>
            </a:pPr>
            <a:r>
              <a:rPr lang="ru-RU" altLang="ru-RU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Площадь территории составляет 67502га</a:t>
            </a:r>
          </a:p>
          <a:p>
            <a:pPr algn="just">
              <a:lnSpc>
                <a:spcPct val="130000"/>
              </a:lnSpc>
              <a:spcBef>
                <a:spcPts val="600"/>
              </a:spcBef>
              <a:defRPr/>
            </a:pPr>
            <a:r>
              <a:rPr lang="ru-RU" altLang="ru-RU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На территории расположено 10 сельских населенных пунктов</a:t>
            </a:r>
          </a:p>
          <a:p>
            <a:pPr algn="just">
              <a:lnSpc>
                <a:spcPct val="130000"/>
              </a:lnSpc>
              <a:spcBef>
                <a:spcPts val="600"/>
              </a:spcBef>
              <a:defRPr/>
            </a:pPr>
            <a:r>
              <a:rPr lang="ru-RU" altLang="ru-RU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По территории округа проходят федеральная автотрасса М5 и Южно-Уральская железная дорога</a:t>
            </a:r>
          </a:p>
          <a:p>
            <a:pPr algn="just">
              <a:lnSpc>
                <a:spcPct val="130000"/>
              </a:lnSpc>
              <a:spcBef>
                <a:spcPts val="600"/>
              </a:spcBef>
              <a:defRPr/>
            </a:pPr>
            <a:r>
              <a:rPr lang="ru-RU" altLang="ru-RU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Среднегодовая численность населения округа составляет 25,1 тыс. человек</a:t>
            </a:r>
          </a:p>
          <a:p>
            <a:pPr algn="just">
              <a:lnSpc>
                <a:spcPct val="130000"/>
              </a:lnSpc>
              <a:spcBef>
                <a:spcPts val="600"/>
              </a:spcBef>
              <a:defRPr/>
            </a:pPr>
            <a:r>
              <a:rPr lang="ru-RU" altLang="ru-RU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Сегодня Усть-Катав – 14-й по численности населения город Челябинской области</a:t>
            </a:r>
          </a:p>
          <a:p>
            <a:pPr algn="just">
              <a:lnSpc>
                <a:spcPct val="130000"/>
              </a:lnSpc>
              <a:spcBef>
                <a:spcPts val="600"/>
              </a:spcBef>
              <a:defRPr/>
            </a:pPr>
            <a:r>
              <a:rPr lang="ru-RU" altLang="ru-RU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Градообразующее предприятие – «</a:t>
            </a:r>
            <a:r>
              <a:rPr lang="ru-RU" altLang="ru-RU" sz="1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Усть-Катавский</a:t>
            </a:r>
            <a:r>
              <a:rPr lang="ru-RU" altLang="ru-RU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 вагоностроительный завод им. С.М. Кирова» – филиал АО «ГКНПЦ им. М.В. Хруничева»</a:t>
            </a:r>
          </a:p>
          <a:p>
            <a:pPr algn="just">
              <a:lnSpc>
                <a:spcPct val="130000"/>
              </a:lnSpc>
              <a:spcBef>
                <a:spcPts val="600"/>
              </a:spcBef>
              <a:defRPr/>
            </a:pPr>
            <a:r>
              <a:rPr lang="ru-RU" altLang="ru-RU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Усть-Катав имеет статус моногорода (постановление Правительства РФ от 29 июля 2014 г. № 709)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ru-RU" alt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endParaRPr lang="ru-RU" alt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endParaRPr lang="ru-RU" alt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defRPr/>
            </a:pPr>
            <a:endParaRPr lang="ru-RU" alt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defRPr/>
            </a:pPr>
            <a:endParaRPr lang="ru-RU" altLang="ru-RU" sz="1600" dirty="0">
              <a:latin typeface="Helvetica" panose="020B0604020202020204" pitchFamily="34" charset="0"/>
            </a:endParaRPr>
          </a:p>
        </p:txBody>
      </p:sp>
      <p:pic>
        <p:nvPicPr>
          <p:cNvPr id="10" name="Рисунок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315" y="130844"/>
            <a:ext cx="5797777" cy="5123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99141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 descr="Untitled-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13" y="68900"/>
            <a:ext cx="661299" cy="816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294290" y="231227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01481" y="283530"/>
            <a:ext cx="9645497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540" indent="270510" algn="ctr">
              <a:lnSpc>
                <a:spcPct val="115000"/>
              </a:lnSpc>
              <a:spcAft>
                <a:spcPts val="0"/>
              </a:spcAft>
            </a:pPr>
            <a:r>
              <a:rPr lang="ru-RU" b="1" dirty="0"/>
              <a:t>SWOT – анализ социально-экономического развития Усть-Катавского городского округа</a:t>
            </a:r>
            <a:endParaRPr lang="ru-RU" sz="1600" i="1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40212" y="914400"/>
          <a:ext cx="11868600" cy="536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67150">
                  <a:extLst>
                    <a:ext uri="{9D8B030D-6E8A-4147-A177-3AD203B41FA5}">
                      <a16:colId xmlns:a16="http://schemas.microsoft.com/office/drawing/2014/main" val="1805892576"/>
                    </a:ext>
                  </a:extLst>
                </a:gridCol>
                <a:gridCol w="2967150">
                  <a:extLst>
                    <a:ext uri="{9D8B030D-6E8A-4147-A177-3AD203B41FA5}">
                      <a16:colId xmlns:a16="http://schemas.microsoft.com/office/drawing/2014/main" val="2549793573"/>
                    </a:ext>
                  </a:extLst>
                </a:gridCol>
                <a:gridCol w="2967150">
                  <a:extLst>
                    <a:ext uri="{9D8B030D-6E8A-4147-A177-3AD203B41FA5}">
                      <a16:colId xmlns:a16="http://schemas.microsoft.com/office/drawing/2014/main" val="1389235224"/>
                    </a:ext>
                  </a:extLst>
                </a:gridCol>
                <a:gridCol w="2967150">
                  <a:extLst>
                    <a:ext uri="{9D8B030D-6E8A-4147-A177-3AD203B41FA5}">
                      <a16:colId xmlns:a16="http://schemas.microsoft.com/office/drawing/2014/main" val="854257858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marR="2540" indent="353695" algn="ctr">
                        <a:lnSpc>
                          <a:spcPct val="12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Сильные стороны</a:t>
                      </a:r>
                    </a:p>
                    <a:p>
                      <a:pPr marR="2540" indent="353695" algn="ctr">
                        <a:lnSpc>
                          <a:spcPct val="12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ru-RU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«S» - </a:t>
                      </a:r>
                      <a:r>
                        <a:rPr lang="ru-RU" sz="1800" b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strength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R="2540" indent="353695" algn="ctr">
                        <a:lnSpc>
                          <a:spcPct val="12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Слабые стороны </a:t>
                      </a:r>
                    </a:p>
                    <a:p>
                      <a:pPr marR="2540" indent="353695" algn="ctr">
                        <a:lnSpc>
                          <a:spcPct val="127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«W» - </a:t>
                      </a:r>
                      <a:r>
                        <a:rPr lang="ru-RU" sz="1800" b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weakness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R="2540" indent="353695" algn="ctr">
                        <a:lnSpc>
                          <a:spcPct val="12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Возможности</a:t>
                      </a:r>
                    </a:p>
                    <a:p>
                      <a:pPr marR="2540" indent="353695" algn="ctr">
                        <a:lnSpc>
                          <a:spcPct val="12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ru-RU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«O» - </a:t>
                      </a:r>
                      <a:r>
                        <a:rPr lang="ru-RU" sz="1800" b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opportunities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2540" indent="353695" algn="ctr">
                        <a:lnSpc>
                          <a:spcPct val="12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Угрозы</a:t>
                      </a:r>
                    </a:p>
                    <a:p>
                      <a:pPr marR="2540" indent="353695" algn="ctr">
                        <a:lnSpc>
                          <a:spcPct val="127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«T» - </a:t>
                      </a:r>
                      <a:r>
                        <a:rPr lang="ru-RU" sz="1800" b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threats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62193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R="254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Выгодное географическое месторасположение </a:t>
                      </a:r>
                      <a:r>
                        <a:rPr lang="ru-RU" sz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Усть-Катавского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городского округа:</a:t>
                      </a:r>
                    </a:p>
                    <a:p>
                      <a:pPr marL="171450" marR="2540" indent="-1714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близость железнодорожной магистрали и Федеральной трассы М5;</a:t>
                      </a:r>
                    </a:p>
                    <a:p>
                      <a:pPr marL="171450" marR="2540" indent="-1714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близость к республике Башкортостан.</a:t>
                      </a:r>
                    </a:p>
                    <a:p>
                      <a:pPr marL="0" marR="254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171450" marR="2540" indent="-1714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наличие месторождений полезных ископаемых, пригодных для производства строительных материалов: известняк для цементного производства, песок, доломит для производства щебня, глины.</a:t>
                      </a:r>
                    </a:p>
                    <a:p>
                      <a:pPr marL="171450" marR="2540" indent="-1714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наличие свободных трудовых ресурсов, возможность подготовки кадров необходимой квалификации под нужды предприятий города. </a:t>
                      </a:r>
                    </a:p>
                    <a:p>
                      <a:pPr marL="171450" marR="2540" indent="-1714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преобладание в экономике города обрабатывающих производств;</a:t>
                      </a:r>
                    </a:p>
                    <a:p>
                      <a:pPr marL="171450" marR="2540" indent="-1714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развитая сеть объектов социальной инфраструктуры (образовательные и дошкольные учреждения, учреждения здравоохранения, физической культуры и спорта, дома культуры).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254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2540" indent="-1714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депопуляция населения;</a:t>
                      </a:r>
                    </a:p>
                    <a:p>
                      <a:pPr marL="171450" marR="2540" indent="-1714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достаточно низкий уровень доходов населения;</a:t>
                      </a:r>
                    </a:p>
                    <a:p>
                      <a:pPr marL="171450" marR="2540" indent="-1714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дифференциация заработной платы по отраслям экономики;</a:t>
                      </a:r>
                    </a:p>
                    <a:p>
                      <a:pPr marL="171450" marR="2540" indent="-1714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недостаточная конкурентоспособность территории;</a:t>
                      </a:r>
                    </a:p>
                    <a:p>
                      <a:pPr marL="171450" marR="2540" indent="-1714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моральное и физическое старение оборудования предприятий; </a:t>
                      </a:r>
                    </a:p>
                    <a:p>
                      <a:pPr marL="171450" marR="2540" indent="-1714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нестабильная активность инвесторов; 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171450" marR="2540" indent="-1714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ограниченность финансовой поддержки бизнеса органами власти; 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171450" marR="2540" indent="-1714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высокая степень физического и морального износа коммуникаций и транспортной инфраструктуры;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171450" marR="2540" indent="-1714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высокий моральный и физический уровень износа объектов социальной инфраструктуры; 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171450" marR="2540" indent="-1714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дотационность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местного бюджета; </a:t>
                      </a:r>
                    </a:p>
                    <a:p>
                      <a:pPr marL="171450" marR="2540" indent="-1714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естественная убыль населения;</a:t>
                      </a:r>
                    </a:p>
                    <a:p>
                      <a:pPr marL="171450" marR="2540" indent="-1714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неблагоприятная экологическая обстановка.</a:t>
                      </a:r>
                    </a:p>
                  </a:txBody>
                  <a:tcPr marL="114300" marR="11430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R="254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Социальные факторы: 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171450" marR="2540" indent="-1714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рост численности населения; 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171450" marR="2540" indent="-1714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повышение уровня образования и культуры населения; 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171450" marR="2540" indent="-1714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развитие спорта; 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171450" marR="2540" indent="-1714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увеличение мощностей и материально-технической базы объектов социальной инфраструктуры; 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171450" marR="2540" indent="-1714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привлечение инвестиций, развитие логистики;</a:t>
                      </a:r>
                    </a:p>
                    <a:p>
                      <a:pPr marL="171450" marR="2540" indent="-1714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повышение качества предоставления социальных услуг (образование, здравоохранение и т.д.); 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171450" marR="2540" indent="-1714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снижение уровня безработицы;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171450" marR="2540" indent="-1714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развитие туризма.</a:t>
                      </a:r>
                    </a:p>
                    <a:p>
                      <a:pPr marR="254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Демографические факторы: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171450" marR="2540" indent="-1714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увеличение численности населения; 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171450" marR="2540" indent="-1714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увеличение рождаемости; 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171450" marR="2540" indent="-1714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снижение смертности.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R="254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R="254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Экономические факторы:</a:t>
                      </a:r>
                    </a:p>
                    <a:p>
                      <a:pPr marL="171450" marR="2540" indent="-1714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создание новых рабочих мест;</a:t>
                      </a:r>
                    </a:p>
                    <a:p>
                      <a:pPr marL="171450" marR="2540" indent="-1714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привлечение инвестиций за счет реализации проектов в сфере сельского хозяйства, обрабатывающей промышленности, машиностроения.</a:t>
                      </a:r>
                    </a:p>
                  </a:txBody>
                  <a:tcPr marL="114300" marR="11430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Экономические факторы: </a:t>
                      </a:r>
                    </a:p>
                    <a:p>
                      <a:pPr marL="171450" indent="-1714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повышение уровня инфляции; </a:t>
                      </a:r>
                    </a:p>
                    <a:p>
                      <a:pPr marL="171450" indent="-1714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увеличение дефицита бюджета; </a:t>
                      </a:r>
                    </a:p>
                    <a:p>
                      <a:pPr marL="171450" indent="-1714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спад производства;</a:t>
                      </a:r>
                    </a:p>
                    <a:p>
                      <a:pPr marL="171450" indent="-1714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сокращение доходов населения; сокращение</a:t>
                      </a:r>
                      <a:r>
                        <a:rPr lang="ru-RU" sz="12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субъектов малого бизнеса;</a:t>
                      </a:r>
                    </a:p>
                    <a:p>
                      <a:pPr marL="171450" indent="-1714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ужесточение </a:t>
                      </a:r>
                      <a:r>
                        <a:rPr lang="ru-RU" sz="12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гос.контроля</a:t>
                      </a:r>
                      <a:r>
                        <a:rPr lang="ru-RU" sz="12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за субъектами  хозяйствующей деятельности;</a:t>
                      </a:r>
                    </a:p>
                    <a:p>
                      <a:pPr marL="171450" indent="-1714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увеличение нагрузки на очистные сооружения; </a:t>
                      </a:r>
                    </a:p>
                    <a:p>
                      <a:pPr marL="171450" indent="-1714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увеличение количества несанкционированных свалок.</a:t>
                      </a:r>
                    </a:p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Экологические факторы:</a:t>
                      </a:r>
                    </a:p>
                    <a:p>
                      <a:pPr marL="171450" indent="-1714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Повышение уровня загрязнения.</a:t>
                      </a:r>
                    </a:p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Факторы обеспечения трудовыми ресурсами:</a:t>
                      </a:r>
                    </a:p>
                    <a:p>
                      <a:pPr marL="171450" indent="-1714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старение населения;</a:t>
                      </a:r>
                    </a:p>
                    <a:p>
                      <a:pPr marL="171450" indent="-1714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снижение уровня квалификации;</a:t>
                      </a:r>
                    </a:p>
                    <a:p>
                      <a:pPr marL="171450" indent="-1714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отток специалистов из города.</a:t>
                      </a:r>
                    </a:p>
                  </a:txBody>
                  <a:tcPr marL="114300" marR="114300" marT="0" marB="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0252728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028" y="6270571"/>
            <a:ext cx="1601661" cy="58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8499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 descr="Untitled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79" y="151310"/>
            <a:ext cx="771852" cy="95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0532" y="5941764"/>
            <a:ext cx="2238280" cy="820916"/>
          </a:xfrm>
          <a:prstGeom prst="rect">
            <a:avLst/>
          </a:prstGeom>
        </p:spPr>
      </p:pic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294290" y="231227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-108144" y="212225"/>
            <a:ext cx="10363200" cy="905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540" indent="353695" algn="ctr">
              <a:lnSpc>
                <a:spcPct val="115000"/>
              </a:lnSpc>
              <a:spcAft>
                <a:spcPts val="0"/>
              </a:spcAft>
            </a:pPr>
            <a:r>
              <a:rPr lang="ru-RU" sz="24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ПРИОРИТЕТЫ, ЦЕЛИ, ЗАДАЧИ И НАПРАВЛЕНИЯ СТРАТЕГИИ-2035</a:t>
            </a:r>
            <a:endParaRPr lang="ru-RU" sz="2400" b="1" i="1" dirty="0">
              <a:solidFill>
                <a:srgbClr val="0070C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1292" y="2116477"/>
            <a:ext cx="4538135" cy="25398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445" indent="353695" algn="ctr">
              <a:lnSpc>
                <a:spcPct val="115000"/>
              </a:lnSpc>
            </a:pPr>
            <a:r>
              <a:rPr lang="ru-RU" sz="2000" b="1" i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 - повышение уровня и качества жизни населения городского округа, формирование благоприятных условий социально-экономического развития округа на долгосрочную перспективу</a:t>
            </a:r>
            <a:endParaRPr lang="ru-RU" sz="2000" b="1" i="1" dirty="0">
              <a:solidFill>
                <a:schemeClr val="accent5">
                  <a:lumMod val="75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2048010006"/>
              </p:ext>
            </p:extLst>
          </p:nvPr>
        </p:nvGraphicFramePr>
        <p:xfrm>
          <a:off x="4595893" y="1104198"/>
          <a:ext cx="7061423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4281509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 descr="Untitled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79" y="151310"/>
            <a:ext cx="771852" cy="95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294290" y="231227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-252150" y="15537"/>
            <a:ext cx="11295664" cy="351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39495" marR="4445" indent="353695" algn="just">
              <a:lnSpc>
                <a:spcPct val="115000"/>
              </a:lnSpc>
              <a:spcAft>
                <a:spcPts val="25"/>
              </a:spcAft>
            </a:pPr>
            <a:r>
              <a:rPr lang="ru-RU" sz="1600" b="1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Приоритетное направление 1. Развитие экономики Усть-Катавского городского округа</a:t>
            </a:r>
            <a:endParaRPr lang="ru-RU" sz="1600" i="1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446535" y="384174"/>
            <a:ext cx="9096375" cy="771525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11113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Цель – повышение инвестиционной привлекательности, создание эффективной инфраструктуры для осуществления предпринимательской деятельности, увеличение численности занятых в сфере МСП и увеличение объемов производства продукции </a:t>
            </a:r>
            <a:r>
              <a:rPr kumimoji="0" lang="ru-RU" altLang="ru-RU" sz="12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бюджетообразующих</a:t>
            </a:r>
            <a:r>
              <a:rPr kumimoji="0" lang="ru-RU" altLang="ru-RU" sz="1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предприятий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3026732" y="1178804"/>
            <a:ext cx="5724524" cy="406306"/>
          </a:xfrm>
          <a:prstGeom prst="rect">
            <a:avLst/>
          </a:prstGeom>
          <a:solidFill>
            <a:srgbClr val="FFE5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9525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Задача 1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0" lang="ru-RU" altLang="ru-RU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Развитие и модернизация </a:t>
            </a:r>
            <a:r>
              <a:rPr kumimoji="0" lang="ru-RU" altLang="ru-RU" sz="12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бюджетообразующих</a:t>
            </a:r>
            <a:r>
              <a:rPr kumimoji="0" lang="ru-RU" altLang="ru-RU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предприятий для обеспечения их максимального вклада в развитие экономики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3026732" y="2462349"/>
            <a:ext cx="5724524" cy="482835"/>
          </a:xfrm>
          <a:prstGeom prst="rect">
            <a:avLst/>
          </a:prstGeom>
          <a:solidFill>
            <a:srgbClr val="FFE5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Задача 2. </a:t>
            </a:r>
            <a:r>
              <a:rPr kumimoji="0" lang="ru-RU" altLang="ru-RU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Развитие инвестиционной деятельности, привлечение инвестиций в экономику округа</a:t>
            </a: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3026732" y="4480806"/>
            <a:ext cx="5724524" cy="329821"/>
          </a:xfrm>
          <a:prstGeom prst="rect">
            <a:avLst/>
          </a:prstGeom>
          <a:solidFill>
            <a:srgbClr val="FFE5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Задача 3. </a:t>
            </a:r>
            <a:r>
              <a:rPr kumimoji="0" lang="ru-RU" altLang="ru-RU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Развитие малого и среднего предпринимательства</a:t>
            </a: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109000" y="1613570"/>
            <a:ext cx="5692709" cy="80574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Развитие существующих предприятий города: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- модернизация производства; </a:t>
            </a:r>
            <a:r>
              <a:rPr kumimoji="0" lang="ru-RU" altLang="ru-RU" sz="11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                                                    </a:t>
            </a:r>
            <a:r>
              <a:rPr kumimoji="0" lang="ru-RU" altLang="ru-RU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- обновление основных средств;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- мониторинг потребности рынка в новой продукции;           </a:t>
            </a:r>
            <a:r>
              <a:rPr lang="ru-RU" altLang="ru-RU" sz="1100" dirty="0">
                <a:latin typeface="Calibri" panose="020F0502020204030204" pitchFamily="34" charset="0"/>
              </a:rPr>
              <a:t>- поиск новых рынков сбыта;</a:t>
            </a:r>
            <a:endParaRPr kumimoji="0" lang="ru-RU" altLang="ru-RU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- расширение ассортимента и объема выпускаемой продукции;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6129752" y="1613570"/>
            <a:ext cx="5835462" cy="5161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Создание новых производств, поиск инвесторов с целью размещения на территории городского округа новых предприятий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109000" y="2979056"/>
            <a:ext cx="5692709" cy="3270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Административное сопровождение инвестиционных проектов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09001" y="3365900"/>
            <a:ext cx="5692708" cy="5924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11113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Размещение и актуализация на официальном сайте администрации Усть-Катавского городского округа инвестиционного паспорта Усть-Катавского городского округа, в том числе информации о свободных инвестиционных площадках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6129752" y="2964508"/>
            <a:ext cx="5835462" cy="64611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Создание инфраструктуры для привлечения инвестиций, в том числе: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- создание инвестиционных площадок;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- формирование реестра муниципальной собственности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6129752" y="3650787"/>
            <a:ext cx="5835462" cy="3413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11113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Использование механизма </a:t>
            </a:r>
            <a:r>
              <a:rPr kumimoji="0" lang="ru-RU" altLang="ru-RU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муниципально</a:t>
            </a:r>
            <a:r>
              <a:rPr kumimoji="0" lang="ru-RU" altLang="ru-RU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-частного партнерства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/>
        </p:nvSpPr>
        <p:spPr bwMode="auto">
          <a:xfrm>
            <a:off x="3026733" y="4036239"/>
            <a:ext cx="5724523" cy="40744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Проведение мониторинга по наличию (отсутствию) административных барьеров и оценки состояния конкурентной среды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13"/>
          <p:cNvSpPr>
            <a:spLocks noChangeArrowheads="1"/>
          </p:cNvSpPr>
          <p:nvPr/>
        </p:nvSpPr>
        <p:spPr bwMode="auto">
          <a:xfrm>
            <a:off x="108999" y="4855455"/>
            <a:ext cx="5692709" cy="48091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Разработка необходимой муниципальной нормативной правовой базы в сфере развития предпринимательства, снижение административных барьеров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14"/>
          <p:cNvSpPr>
            <a:spLocks noChangeArrowheads="1"/>
          </p:cNvSpPr>
          <p:nvPr/>
        </p:nvSpPr>
        <p:spPr bwMode="auto">
          <a:xfrm>
            <a:off x="6129752" y="4861125"/>
            <a:ext cx="5835462" cy="43545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Оказание финансовой, имущественной и информационной поддержки субъектам малого и среднего предпринимательства, предоставление </a:t>
            </a:r>
            <a:r>
              <a:rPr kumimoji="0" lang="ru-RU" altLang="ru-RU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микрозаймов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Rectangle 15"/>
          <p:cNvSpPr>
            <a:spLocks noChangeArrowheads="1"/>
          </p:cNvSpPr>
          <p:nvPr/>
        </p:nvSpPr>
        <p:spPr bwMode="auto">
          <a:xfrm>
            <a:off x="108998" y="5383126"/>
            <a:ext cx="5692709" cy="45584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Развитие деловой активности населения за счет повышения интереса к предпринимательской деятельности, увеличение численности занятых в сфере СМП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Rectangle 16"/>
          <p:cNvSpPr>
            <a:spLocks noChangeArrowheads="1"/>
          </p:cNvSpPr>
          <p:nvPr/>
        </p:nvSpPr>
        <p:spPr bwMode="auto">
          <a:xfrm>
            <a:off x="6129752" y="5376944"/>
            <a:ext cx="5835462" cy="70623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11113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63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Стимулирование спроса на услуги и продукцию малых и средних предприятий, сельскохозяйственных товаропроизводителей, в том числе на основе расширения доступа таких предприятий к закупкам товаров, работ, услуг организациями муниципального сектора экономики.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Rectangle 17"/>
          <p:cNvSpPr>
            <a:spLocks noChangeArrowheads="1"/>
          </p:cNvSpPr>
          <p:nvPr/>
        </p:nvSpPr>
        <p:spPr bwMode="auto">
          <a:xfrm>
            <a:off x="108998" y="5918135"/>
            <a:ext cx="5692709" cy="6302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Обеспечение возможности стабильного функционирования и развития предприятий торговли, общественного питания, в том числе нестационарной торговли и бытового обслуживания 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Rectangle 18"/>
          <p:cNvSpPr>
            <a:spLocks noChangeArrowheads="1"/>
          </p:cNvSpPr>
          <p:nvPr/>
        </p:nvSpPr>
        <p:spPr bwMode="auto">
          <a:xfrm>
            <a:off x="6129752" y="6140386"/>
            <a:ext cx="5835462" cy="4079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Поддержка сельскохозяйственных товаропроизводителей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3453" y="6163539"/>
            <a:ext cx="1758547" cy="64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3070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 descr="Untitled-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72" y="104533"/>
            <a:ext cx="544321" cy="671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5728" y="5920593"/>
            <a:ext cx="2238280" cy="820916"/>
          </a:xfrm>
          <a:prstGeom prst="rect">
            <a:avLst/>
          </a:prstGeom>
        </p:spPr>
      </p:pic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294290" y="231227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41893" y="116073"/>
            <a:ext cx="5583323" cy="4524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4445" indent="450215" algn="just">
              <a:lnSpc>
                <a:spcPct val="130000"/>
              </a:lnSpc>
              <a:spcAft>
                <a:spcPts val="25"/>
              </a:spcAft>
            </a:pPr>
            <a:r>
              <a:rPr lang="ru-RU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Планируемые инвестиционные проекты: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94990" y="1098404"/>
            <a:ext cx="86000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2019-2021 гг. </a:t>
            </a:r>
            <a:r>
              <a:rPr lang="ru-RU" sz="12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технологическая линия по производству строительного камня, </a:t>
            </a:r>
            <a:r>
              <a:rPr lang="ru-RU" sz="12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26,2 </a:t>
            </a:r>
            <a:r>
              <a:rPr lang="ru-RU" sz="1200" b="1" i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млн.рублей</a:t>
            </a:r>
            <a:r>
              <a:rPr lang="ru-RU" sz="12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2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ru-RU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ООО «</a:t>
            </a:r>
            <a:r>
              <a:rPr lang="ru-RU" sz="1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Усть-Катавский</a:t>
            </a:r>
            <a:r>
              <a:rPr lang="ru-RU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 гранитный карьер»)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92406" y="6299031"/>
            <a:ext cx="88405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2025 год </a:t>
            </a:r>
            <a:r>
              <a:rPr lang="ru-RU" sz="12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строительство новой технологической линии по производству цемента, </a:t>
            </a:r>
            <a:r>
              <a:rPr lang="ru-RU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производительностью 3300,0 тонн в сутки, </a:t>
            </a:r>
            <a:r>
              <a:rPr lang="ru-RU" sz="12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7500,0 млн рублей </a:t>
            </a:r>
            <a:r>
              <a:rPr lang="ru-RU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(ООО «</a:t>
            </a:r>
            <a:r>
              <a:rPr lang="ru-RU" sz="1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Усть-Катавский</a:t>
            </a:r>
            <a:r>
              <a:rPr lang="ru-RU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 гранитный карьер»)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00719" y="2559825"/>
            <a:ext cx="86518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2020-2021 гг. </a:t>
            </a:r>
            <a:r>
              <a:rPr lang="ru-RU" sz="12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реконструкция производственной базы ПЧ-2 на ст. </a:t>
            </a:r>
            <a:r>
              <a:rPr lang="en-US" sz="12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Усть-Катав</a:t>
            </a:r>
            <a:r>
              <a:rPr lang="ru-RU" sz="12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sz="12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186,0 </a:t>
            </a:r>
            <a:r>
              <a:rPr lang="ru-RU" sz="1200" b="1" i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млн.рублей</a:t>
            </a:r>
            <a:r>
              <a:rPr lang="ru-RU" sz="12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2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ru-RU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Служба пути Южно-Уральской дирекции инфраструктуры ОАО «РЖД»)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7571" y="3486252"/>
            <a:ext cx="862095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2020-2024 гг. </a:t>
            </a:r>
            <a:r>
              <a:rPr lang="ru-RU" sz="12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комплексная переработка древесины, </a:t>
            </a:r>
            <a:r>
              <a:rPr lang="ru-RU" sz="12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34,0 </a:t>
            </a:r>
            <a:r>
              <a:rPr lang="ru-RU" sz="1200" b="1" i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млн.рублей</a:t>
            </a:r>
            <a:r>
              <a:rPr lang="ru-RU" sz="12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2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(ООО «</a:t>
            </a:r>
            <a:r>
              <a:rPr lang="ru-RU" sz="12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Леспромсервис</a:t>
            </a:r>
            <a:r>
              <a:rPr lang="ru-RU" sz="12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»)</a:t>
            </a:r>
            <a:endParaRPr lang="ru-RU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4990" y="3087362"/>
            <a:ext cx="91545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2020-2023 гг. </a:t>
            </a:r>
            <a:r>
              <a:rPr lang="ru-RU" sz="12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тепличное хозяйство по выращиванию сеянцев лесных культур, </a:t>
            </a:r>
            <a:r>
              <a:rPr lang="ru-RU" sz="12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21,5 </a:t>
            </a:r>
            <a:r>
              <a:rPr lang="ru-RU" sz="1200" b="1" i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млн.рублей</a:t>
            </a:r>
            <a:r>
              <a:rPr lang="ru-RU" sz="12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2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(ИП Закиров Р.Ф.)</a:t>
            </a:r>
            <a:endParaRPr lang="ru-RU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7571" y="1579018"/>
            <a:ext cx="86549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2020 год </a:t>
            </a:r>
            <a:r>
              <a:rPr lang="ru-RU" sz="12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строительство торгово-досугового центра «Ольга», </a:t>
            </a:r>
            <a:r>
              <a:rPr lang="ru-RU" sz="12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120 </a:t>
            </a:r>
            <a:r>
              <a:rPr lang="ru-RU" sz="1200" b="1" i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млн.рублей</a:t>
            </a:r>
            <a:r>
              <a:rPr lang="ru-RU" sz="12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2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(ООО «</a:t>
            </a:r>
            <a:r>
              <a:rPr lang="ru-RU" sz="12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Энергометаллургмонтаж</a:t>
            </a:r>
            <a:r>
              <a:rPr lang="ru-RU" sz="12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»)</a:t>
            </a:r>
            <a:endParaRPr lang="ru-RU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9825" y="4546796"/>
            <a:ext cx="86026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2021 год </a:t>
            </a:r>
            <a:r>
              <a:rPr lang="ru-RU" sz="12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строительство здания стоматологии площадью 234,24 </a:t>
            </a:r>
            <a:r>
              <a:rPr lang="ru-RU" sz="12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кв.м</a:t>
            </a:r>
            <a:r>
              <a:rPr lang="ru-RU" sz="12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., </a:t>
            </a:r>
            <a:r>
              <a:rPr lang="ru-RU" sz="12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2,0 </a:t>
            </a:r>
            <a:r>
              <a:rPr lang="ru-RU" sz="1200" b="1" i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млн.рублей</a:t>
            </a:r>
            <a:r>
              <a:rPr lang="ru-RU" sz="12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2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(ООО «Улыбка»)</a:t>
            </a:r>
            <a:endParaRPr lang="ru-RU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564" y="1330595"/>
            <a:ext cx="2216649" cy="147602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125" y="2605579"/>
            <a:ext cx="2013883" cy="1510855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4110254"/>
            <a:ext cx="1933053" cy="144979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552" y="52361"/>
            <a:ext cx="1979448" cy="1318807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670650" y="610418"/>
            <a:ext cx="89305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2018-2020 гг. </a:t>
            </a:r>
            <a:r>
              <a:rPr lang="ru-RU" sz="12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строительство Тепличного комплекса в </a:t>
            </a:r>
            <a:r>
              <a:rPr lang="ru-RU" sz="12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г.Усть-Катаве</a:t>
            </a:r>
            <a:r>
              <a:rPr lang="ru-RU" sz="12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с </a:t>
            </a:r>
            <a:r>
              <a:rPr lang="ru-RU" sz="12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досветкой</a:t>
            </a:r>
            <a:r>
              <a:rPr lang="ru-RU" sz="12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«Горный», </a:t>
            </a:r>
            <a:r>
              <a:rPr lang="ru-RU" sz="12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5750, </a:t>
            </a:r>
            <a:r>
              <a:rPr lang="ru-RU" sz="1200" b="1" i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млн.рублей</a:t>
            </a:r>
            <a:r>
              <a:rPr lang="ru-RU" sz="12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2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ru-RU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ООО «</a:t>
            </a:r>
            <a:r>
              <a:rPr lang="ru-RU" sz="1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Агропарк</a:t>
            </a:r>
            <a:r>
              <a:rPr lang="ru-RU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 Урал»)</a:t>
            </a:r>
            <a:endParaRPr lang="ru-RU" sz="12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94990" y="2076325"/>
            <a:ext cx="86575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2020-2021 гг. </a:t>
            </a:r>
            <a:r>
              <a:rPr lang="ru-RU" sz="12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строительство АГНКС с созданием объектов придорожного сервиса, </a:t>
            </a:r>
            <a:r>
              <a:rPr lang="ru-RU" sz="12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300 </a:t>
            </a:r>
            <a:r>
              <a:rPr lang="ru-RU" sz="1200" b="1" i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млн.рублей</a:t>
            </a:r>
            <a:r>
              <a:rPr lang="ru-RU" sz="12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2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(ООО «</a:t>
            </a:r>
            <a:r>
              <a:rPr lang="ru-RU" sz="12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Строймеханизация</a:t>
            </a:r>
            <a:r>
              <a:rPr lang="ru-RU" sz="12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  <a:endParaRPr lang="ru-RU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92406" y="4136002"/>
            <a:ext cx="95062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2021 год </a:t>
            </a:r>
            <a:r>
              <a:rPr lang="ru-RU" sz="12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строительство Логистического центра сельскохозяйственной продукции с переработкой</a:t>
            </a:r>
            <a:r>
              <a:rPr lang="ru-RU" sz="12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ru-RU" sz="12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450 </a:t>
            </a:r>
            <a:r>
              <a:rPr lang="ru-RU" sz="1200" b="1" i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млн.рублей</a:t>
            </a:r>
            <a:r>
              <a:rPr lang="ru-RU" sz="12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2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(ООО «</a:t>
            </a:r>
            <a:r>
              <a:rPr lang="ru-RU" sz="1200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Агропарк</a:t>
            </a:r>
            <a:r>
              <a:rPr lang="ru-RU" sz="12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Урал»)</a:t>
            </a:r>
            <a:endParaRPr lang="ru-RU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92408" y="4911009"/>
            <a:ext cx="95908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2021-2024 гг. </a:t>
            </a:r>
            <a:r>
              <a:rPr lang="ru-RU" sz="12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техническое перевооружение корпуса по производству горячештамповочных изделий, </a:t>
            </a:r>
            <a:r>
              <a:rPr lang="ru-RU" sz="12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1930 </a:t>
            </a:r>
            <a:r>
              <a:rPr lang="ru-RU" sz="1200" b="1" i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млн.рублей</a:t>
            </a:r>
            <a:r>
              <a:rPr lang="ru-RU" sz="12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2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(«УКВЗ им </a:t>
            </a:r>
            <a:r>
              <a:rPr lang="ru-RU" sz="1200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С.М.Кирова</a:t>
            </a:r>
            <a:r>
              <a:rPr lang="ru-RU" sz="12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»- филиал АО»ГКНПЦ </a:t>
            </a:r>
            <a:r>
              <a:rPr lang="ru-RU" sz="1200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им.М.В.Хруничева</a:t>
            </a:r>
            <a:r>
              <a:rPr lang="ru-RU" sz="12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»)</a:t>
            </a:r>
            <a:endParaRPr lang="ru-RU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92406" y="6022528"/>
            <a:ext cx="863926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2024 год </a:t>
            </a:r>
            <a:r>
              <a:rPr lang="ru-RU" sz="12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строительство Комплекса легких теплиц, </a:t>
            </a:r>
            <a:r>
              <a:rPr lang="ru-RU" sz="12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1100 </a:t>
            </a:r>
            <a:r>
              <a:rPr lang="ru-RU" sz="1200" b="1" i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млн.рублей</a:t>
            </a:r>
            <a:r>
              <a:rPr lang="ru-RU" sz="12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2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(ООО «</a:t>
            </a:r>
            <a:r>
              <a:rPr lang="ru-RU" sz="1200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Агропарк</a:t>
            </a:r>
            <a:r>
              <a:rPr lang="ru-RU" sz="12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Урал»)</a:t>
            </a:r>
            <a:endParaRPr lang="ru-RU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92407" y="5474206"/>
            <a:ext cx="90633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2022-2024 гг. </a:t>
            </a:r>
            <a:r>
              <a:rPr lang="ru-RU" sz="12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техническое перевооружение цеха по производству стандартных элементов, </a:t>
            </a:r>
            <a:r>
              <a:rPr lang="ru-RU" sz="12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491,3 </a:t>
            </a:r>
            <a:r>
              <a:rPr lang="ru-RU" sz="1200" b="1" i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млн.рублей</a:t>
            </a:r>
            <a:r>
              <a:rPr lang="ru-RU" sz="12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2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(«УКВЗ им </a:t>
            </a:r>
            <a:r>
              <a:rPr lang="ru-RU" sz="1200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С.М.Кирова</a:t>
            </a:r>
            <a:r>
              <a:rPr lang="ru-RU" sz="12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»- филиал АО»ГКНПЦ </a:t>
            </a:r>
            <a:r>
              <a:rPr lang="ru-RU" sz="1200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им.М.В.Хруничева</a:t>
            </a:r>
            <a:r>
              <a:rPr lang="ru-RU" sz="12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»)</a:t>
            </a:r>
            <a:endParaRPr lang="ru-RU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89825" y="3763952"/>
            <a:ext cx="950621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2021 год </a:t>
            </a:r>
            <a:r>
              <a:rPr lang="ru-RU" sz="12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производство железобетонных изделий</a:t>
            </a:r>
            <a:r>
              <a:rPr lang="ru-RU" sz="12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ru-RU" sz="12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36,6 </a:t>
            </a:r>
            <a:r>
              <a:rPr lang="ru-RU" sz="1200" b="1" i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млн.рублей</a:t>
            </a:r>
            <a:r>
              <a:rPr lang="ru-RU" sz="12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2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(ООО «</a:t>
            </a:r>
            <a:r>
              <a:rPr lang="ru-RU" sz="1200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Усть-Катавский</a:t>
            </a:r>
            <a:r>
              <a:rPr lang="ru-RU" sz="12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гранитный карьер»)</a:t>
            </a:r>
            <a:endParaRPr lang="ru-RU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6383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 descr="Untitled-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79" y="56717"/>
            <a:ext cx="677259" cy="836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889" y="6090177"/>
            <a:ext cx="2048985" cy="751490"/>
          </a:xfrm>
          <a:prstGeom prst="rect">
            <a:avLst/>
          </a:prstGeom>
        </p:spPr>
      </p:pic>
      <p:sp>
        <p:nvSpPr>
          <p:cNvPr id="5" name="Заголовок 5">
            <a:extLst>
              <a:ext uri="{FF2B5EF4-FFF2-40B4-BE49-F238E27FC236}">
                <a16:creationId xmlns:a16="http://schemas.microsoft.com/office/drawing/2014/main" id="{2BC7C6F4-226C-41C3-A80B-3165B29E846B}"/>
              </a:ext>
            </a:extLst>
          </p:cNvPr>
          <p:cNvSpPr txBox="1">
            <a:spLocks/>
          </p:cNvSpPr>
          <p:nvPr/>
        </p:nvSpPr>
        <p:spPr>
          <a:xfrm>
            <a:off x="1312952" y="193337"/>
            <a:ext cx="7139136" cy="5838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4445" indent="450215" algn="just">
              <a:lnSpc>
                <a:spcPct val="130000"/>
              </a:lnSpc>
              <a:spcAft>
                <a:spcPts val="25"/>
              </a:spcAft>
            </a:pPr>
            <a:r>
              <a:rPr lang="ru-RU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Ожидаемые результаты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311022" y="715273"/>
            <a:ext cx="275451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Объем отгруженных товаров собственного производства,</a:t>
            </a:r>
          </a:p>
          <a:p>
            <a:pPr algn="ctr"/>
            <a:r>
              <a:rPr lang="ru-RU" sz="14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выполненных работ и услуг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7282" y="592163"/>
            <a:ext cx="252658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6814,9 </a:t>
            </a:r>
            <a:r>
              <a:rPr lang="ru-RU" sz="36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млн.руб</a:t>
            </a:r>
            <a:endParaRPr lang="ru-RU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3104959114"/>
              </p:ext>
            </p:extLst>
          </p:nvPr>
        </p:nvGraphicFramePr>
        <p:xfrm>
          <a:off x="406919" y="1308538"/>
          <a:ext cx="4244937" cy="25622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1255286241"/>
              </p:ext>
            </p:extLst>
          </p:nvPr>
        </p:nvGraphicFramePr>
        <p:xfrm>
          <a:off x="6361141" y="1247182"/>
          <a:ext cx="4553964" cy="2562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8286728" y="792563"/>
            <a:ext cx="33415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Индекс промышленного производства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6111540" y="784127"/>
            <a:ext cx="252658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105,5%</a:t>
            </a: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208345919"/>
              </p:ext>
            </p:extLst>
          </p:nvPr>
        </p:nvGraphicFramePr>
        <p:xfrm>
          <a:off x="3202201" y="4342194"/>
          <a:ext cx="4244937" cy="25622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3095074" y="3686334"/>
            <a:ext cx="252658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348 </a:t>
            </a:r>
            <a:r>
              <a:rPr lang="ru-RU" sz="36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млн.руб</a:t>
            </a:r>
            <a:endParaRPr lang="ru-RU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631061" y="3988597"/>
            <a:ext cx="275451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Объем производства сельского хозяйства и всех сельхозпроизводителей</a:t>
            </a:r>
          </a:p>
        </p:txBody>
      </p:sp>
    </p:spTree>
    <p:extLst>
      <p:ext uri="{BB962C8B-B14F-4D97-AF65-F5344CB8AC3E}">
        <p14:creationId xmlns:p14="http://schemas.microsoft.com/office/powerpoint/2010/main" val="35322669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 descr="Untitled-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79" y="56717"/>
            <a:ext cx="677259" cy="836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772" y="6201940"/>
            <a:ext cx="1574593" cy="577501"/>
          </a:xfrm>
          <a:prstGeom prst="rect">
            <a:avLst/>
          </a:prstGeom>
        </p:spPr>
      </p:pic>
      <p:sp>
        <p:nvSpPr>
          <p:cNvPr id="5" name="Заголовок 5">
            <a:extLst>
              <a:ext uri="{FF2B5EF4-FFF2-40B4-BE49-F238E27FC236}">
                <a16:creationId xmlns:a16="http://schemas.microsoft.com/office/drawing/2014/main" id="{2BC7C6F4-226C-41C3-A80B-3165B29E846B}"/>
              </a:ext>
            </a:extLst>
          </p:cNvPr>
          <p:cNvSpPr txBox="1">
            <a:spLocks/>
          </p:cNvSpPr>
          <p:nvPr/>
        </p:nvSpPr>
        <p:spPr>
          <a:xfrm>
            <a:off x="996429" y="29439"/>
            <a:ext cx="7139136" cy="5838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4445" indent="450215" algn="just">
              <a:lnSpc>
                <a:spcPct val="130000"/>
              </a:lnSpc>
              <a:spcAft>
                <a:spcPts val="25"/>
              </a:spcAft>
            </a:pPr>
            <a:r>
              <a:rPr lang="ru-RU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Ожидаемые результаты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311022" y="715273"/>
            <a:ext cx="27545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Объем инвестиций в основной капитал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93088" y="558332"/>
            <a:ext cx="252658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1758,3 </a:t>
            </a:r>
            <a:r>
              <a:rPr lang="ru-RU" sz="36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млн.руб</a:t>
            </a:r>
            <a:endParaRPr lang="ru-RU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1718974188"/>
              </p:ext>
            </p:extLst>
          </p:nvPr>
        </p:nvGraphicFramePr>
        <p:xfrm>
          <a:off x="406919" y="1308538"/>
          <a:ext cx="4244937" cy="25622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1818335913"/>
              </p:ext>
            </p:extLst>
          </p:nvPr>
        </p:nvGraphicFramePr>
        <p:xfrm>
          <a:off x="6361141" y="1247182"/>
          <a:ext cx="4553964" cy="2562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8286728" y="792563"/>
            <a:ext cx="33415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Объем инвестиций в основной капитал (за исключением бюджетных средств) в расчете на одного жителя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6060643" y="485267"/>
            <a:ext cx="252658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67,8 </a:t>
            </a:r>
            <a:r>
              <a:rPr lang="ru-RU" sz="36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тыс.руб</a:t>
            </a:r>
            <a:endParaRPr lang="ru-RU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843530672"/>
              </p:ext>
            </p:extLst>
          </p:nvPr>
        </p:nvGraphicFramePr>
        <p:xfrm>
          <a:off x="406919" y="4321173"/>
          <a:ext cx="4244937" cy="25622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69835" y="3757234"/>
            <a:ext cx="252658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362,6 </a:t>
            </a:r>
            <a:r>
              <a:rPr lang="ru-RU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единиц на 10 </a:t>
            </a:r>
            <a:r>
              <a:rPr lang="ru-RU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тыс.человек</a:t>
            </a:r>
            <a:endParaRPr lang="ru-RU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519036" y="3997525"/>
            <a:ext cx="275451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Число субъектов малого и среднего предпринимательства</a:t>
            </a:r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2282904143"/>
              </p:ext>
            </p:extLst>
          </p:nvPr>
        </p:nvGraphicFramePr>
        <p:xfrm>
          <a:off x="6411687" y="3870506"/>
          <a:ext cx="4553964" cy="28140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9" name="Прямоугольник 18"/>
          <p:cNvSpPr/>
          <p:nvPr/>
        </p:nvSpPr>
        <p:spPr>
          <a:xfrm>
            <a:off x="6111540" y="3721008"/>
            <a:ext cx="252658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21,53%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8286728" y="3782082"/>
            <a:ext cx="334151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Доля среднесписочной численности работников малых и средних предприятий</a:t>
            </a:r>
          </a:p>
        </p:txBody>
      </p:sp>
    </p:spTree>
    <p:extLst>
      <p:ext uri="{BB962C8B-B14F-4D97-AF65-F5344CB8AC3E}">
        <p14:creationId xmlns:p14="http://schemas.microsoft.com/office/powerpoint/2010/main" val="21410202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 descr="Untitled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79" y="151310"/>
            <a:ext cx="771852" cy="95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0532" y="5941764"/>
            <a:ext cx="2238280" cy="82091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60005" y="293156"/>
            <a:ext cx="9979378" cy="634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445" indent="353695" algn="ctr">
              <a:lnSpc>
                <a:spcPct val="115000"/>
              </a:lnSpc>
              <a:spcAft>
                <a:spcPts val="25"/>
              </a:spcAft>
            </a:pPr>
            <a:r>
              <a:rPr lang="ru-RU" sz="1600" b="1" i="1" dirty="0">
                <a:solidFill>
                  <a:srgbClr val="1F386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Приоритетное направление 2. Пространственное развитие Усть-Катавского городского округа</a:t>
            </a:r>
            <a:endParaRPr lang="ru-RU" sz="1600" i="1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806222" y="1104198"/>
            <a:ext cx="9663289" cy="704850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Цель – развитие территории Усть-Катавского городского округа за счет использования конкурентных преимуществ территории и создания условий для ее эффективного и устойчивого развития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367088" y="1991143"/>
            <a:ext cx="5799490" cy="547335"/>
          </a:xfrm>
          <a:prstGeom prst="rect">
            <a:avLst/>
          </a:prstGeom>
          <a:solidFill>
            <a:srgbClr val="FFE5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Задача.1</a:t>
            </a:r>
            <a:r>
              <a:rPr kumimoji="0" lang="ru-RU" altLang="ru-RU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Пространственное развитие и</a:t>
            </a: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межмуниципальное сотрудничество </a:t>
            </a: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04625" y="2720573"/>
            <a:ext cx="5588175" cy="67738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Улучшение транспортной связности и доступности с муниципальными образованиями, входящими в состав агломерации «Горный Урал» через строительство объектов придорожного сервиса</a:t>
            </a: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6389511" y="2720573"/>
            <a:ext cx="5497689" cy="59836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Развитие туристического потенциала территории </a:t>
            </a: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3502025" y="3745825"/>
            <a:ext cx="5664553" cy="409028"/>
          </a:xfrm>
          <a:prstGeom prst="rect">
            <a:avLst/>
          </a:prstGeom>
          <a:solidFill>
            <a:srgbClr val="FFE5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ru-RU" altLang="ru-RU" sz="120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Задача.2 Экономическое развитие территории</a:t>
            </a: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304625" y="4502722"/>
            <a:ext cx="5588175" cy="48829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Расширение внешних и внутренних кооперационных связей, создание условий для внедрения новых компетенций</a:t>
            </a: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6389510" y="4478684"/>
            <a:ext cx="5497689" cy="51233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Повышение инвестиционной и социальной привлекательности территории Усть-Катавского городского округа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1858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 descr="Untitled-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1" y="41885"/>
            <a:ext cx="693429" cy="856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605" y="6149306"/>
            <a:ext cx="1484490" cy="54445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70080" y="85801"/>
            <a:ext cx="7302127" cy="4149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4445" indent="450215" algn="just">
              <a:lnSpc>
                <a:spcPct val="130000"/>
              </a:lnSpc>
              <a:spcAft>
                <a:spcPts val="25"/>
              </a:spcAft>
            </a:pPr>
            <a:r>
              <a:rPr lang="ru-RU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Планируемые проекты в пространственном развитии: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6441" y="3433449"/>
            <a:ext cx="688606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2021 год </a:t>
            </a:r>
            <a:r>
              <a:rPr lang="ru-RU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строительство Логистического центра сельскохозяйственной продукции с переработкой</a:t>
            </a:r>
            <a:r>
              <a:rPr lang="ru-RU" sz="14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450 </a:t>
            </a:r>
            <a:r>
              <a:rPr lang="ru-RU" sz="1400" b="1" i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млн.рублей</a:t>
            </a:r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4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(ООО «</a:t>
            </a:r>
            <a:r>
              <a:rPr lang="ru-RU" sz="1400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Агропарк</a:t>
            </a:r>
            <a:r>
              <a:rPr lang="ru-RU" sz="14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Урал»)</a:t>
            </a:r>
            <a:endParaRPr lang="ru-RU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9625" y="4296215"/>
            <a:ext cx="66828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2024 год </a:t>
            </a:r>
            <a:r>
              <a:rPr lang="ru-RU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строительство Комплекса легких теплиц, </a:t>
            </a:r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1100 </a:t>
            </a:r>
            <a:r>
              <a:rPr lang="ru-RU" sz="1400" b="1" i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млн.рублей</a:t>
            </a:r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4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(ООО «</a:t>
            </a:r>
            <a:r>
              <a:rPr lang="ru-RU" sz="1400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Агропарк</a:t>
            </a:r>
            <a:r>
              <a:rPr lang="ru-RU" sz="14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Урал»)</a:t>
            </a:r>
            <a:endParaRPr lang="ru-RU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57590" y="974339"/>
            <a:ext cx="7503669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Межмуниципальное сотрудничество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туризма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торговли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культуры</a:t>
            </a:r>
          </a:p>
          <a:p>
            <a:endParaRPr lang="ru-RU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0" y="4886953"/>
            <a:ext cx="7818851" cy="1559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540" indent="353695" algn="just">
              <a:lnSpc>
                <a:spcPct val="127000"/>
              </a:lnSpc>
              <a:spcAft>
                <a:spcPts val="25"/>
              </a:spcAft>
            </a:pPr>
            <a:r>
              <a:rPr lang="ru-RU" sz="14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Участие «УКВЗ им. С.М. Кирова» – филиал АО «ГКНПЦ им. М.В. Хруничева» </a:t>
            </a:r>
            <a:r>
              <a:rPr lang="ru-RU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в:</a:t>
            </a:r>
          </a:p>
          <a:p>
            <a:pPr marR="2540" indent="353695" algn="just">
              <a:lnSpc>
                <a:spcPct val="127000"/>
              </a:lnSpc>
              <a:spcAft>
                <a:spcPts val="25"/>
              </a:spcAft>
            </a:pPr>
            <a:r>
              <a:rPr lang="ru-RU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 формировании кластера по компетенции: производство и эксплуатация наземного электротранспорта; </a:t>
            </a:r>
          </a:p>
          <a:p>
            <a:r>
              <a:rPr lang="ru-RU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комплексной модернизации систем общественного транспорта Челябинской агломерации, а также в модернизации системы трамвайного движения г. Магнитогорск, г. Златоуст</a:t>
            </a:r>
            <a:endParaRPr lang="ru-RU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796" y="2926126"/>
            <a:ext cx="2382120" cy="1569552"/>
          </a:xfrm>
          <a:prstGeom prst="rect">
            <a:avLst/>
          </a:prstGeom>
        </p:spPr>
      </p:pic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4048462928"/>
              </p:ext>
            </p:extLst>
          </p:nvPr>
        </p:nvGraphicFramePr>
        <p:xfrm>
          <a:off x="7726796" y="5152877"/>
          <a:ext cx="3403802" cy="15032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5" name="Прямоугольник 24"/>
          <p:cNvSpPr/>
          <p:nvPr/>
        </p:nvSpPr>
        <p:spPr>
          <a:xfrm>
            <a:off x="7611768" y="4497944"/>
            <a:ext cx="252658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 ед.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9451401" y="4506546"/>
            <a:ext cx="286361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заключенных межмуниципальных соглашений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1768" y="137098"/>
            <a:ext cx="4526510" cy="24973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73186" y="134430"/>
            <a:ext cx="848933" cy="724907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15489" y="2148159"/>
            <a:ext cx="76113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2018-2020 гг. </a:t>
            </a:r>
            <a:r>
              <a:rPr lang="ru-RU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строительство Тепличного комплекса в </a:t>
            </a:r>
            <a:r>
              <a:rPr lang="ru-RU" sz="1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г.Усть-Катаве</a:t>
            </a:r>
            <a:r>
              <a:rPr lang="ru-RU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с </a:t>
            </a:r>
            <a:r>
              <a:rPr lang="ru-RU" sz="1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досветкой</a:t>
            </a:r>
            <a:r>
              <a:rPr lang="ru-RU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«Горный», </a:t>
            </a:r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5750, </a:t>
            </a:r>
            <a:r>
              <a:rPr lang="ru-RU" sz="1400" b="1" i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млн.рублей</a:t>
            </a:r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4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ru-RU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ООО «</a:t>
            </a:r>
            <a:r>
              <a:rPr lang="ru-RU" sz="1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Агропарк</a:t>
            </a:r>
            <a:r>
              <a:rPr lang="ru-RU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 Урал»)</a:t>
            </a:r>
            <a:endParaRPr lang="ru-RU" sz="14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6440" y="2811785"/>
            <a:ext cx="68860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2020-2021 гг. </a:t>
            </a:r>
            <a:r>
              <a:rPr lang="ru-RU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строительство АГНКС с созданием объектов придорожного сервиса, </a:t>
            </a:r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300 </a:t>
            </a:r>
            <a:r>
              <a:rPr lang="ru-RU" sz="1400" b="1" i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млн.рублей</a:t>
            </a:r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(ООО «</a:t>
            </a:r>
            <a:r>
              <a:rPr lang="ru-RU" sz="1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Строймеханизация</a:t>
            </a:r>
            <a:r>
              <a:rPr lang="ru-RU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») </a:t>
            </a:r>
            <a:endParaRPr lang="ru-RU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742" y="2550962"/>
            <a:ext cx="2161536" cy="1621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6455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 descr="Untitled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79" y="151310"/>
            <a:ext cx="771852" cy="95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26509" y="228600"/>
            <a:ext cx="902229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354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kumimoji="0" lang="ru-RU" altLang="ru-RU" sz="16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ea typeface="Calibri" panose="020F0502020204030204" pitchFamily="34" charset="0"/>
              </a:rPr>
              <a:t>Приоритетное направление 3. </a:t>
            </a:r>
            <a:r>
              <a:rPr lang="ru-RU" sz="1600" b="1" dirty="0">
                <a:solidFill>
                  <a:srgbClr val="002060"/>
                </a:solidFill>
              </a:rPr>
              <a:t>Развитие информационного общества и совершенствование механизмов муниципального управления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835620" y="959981"/>
            <a:ext cx="8178270" cy="498475"/>
          </a:xfrm>
          <a:prstGeom prst="rect">
            <a:avLst/>
          </a:prstGeom>
          <a:solidFill>
            <a:srgbClr val="70AD47"/>
          </a:solidFill>
          <a:ln w="3175">
            <a:solidFill>
              <a:srgbClr val="212934"/>
            </a:solidFill>
            <a:miter lim="800000"/>
            <a:headEnd/>
            <a:tailEnd/>
          </a:ln>
          <a:effectLst>
            <a:outerShdw dist="28398" dir="3806097" algn="ctr" rotWithShape="0">
              <a:srgbClr val="375623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Цель - повышение эффективности муниципального управления и обеспечение внедрения современных цифровых технологий в экономику округа</a:t>
            </a:r>
            <a:endParaRPr kumimoji="0" lang="ru-RU" altLang="ru-RU" sz="12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3468777" y="1657312"/>
            <a:ext cx="5068710" cy="356175"/>
          </a:xfrm>
          <a:prstGeom prst="rect">
            <a:avLst/>
          </a:prstGeom>
          <a:solidFill>
            <a:srgbClr val="FFE5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Задача 1.</a:t>
            </a:r>
            <a:r>
              <a:rPr kumimoji="0" lang="ru-RU" altLang="ru-RU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Повышение эффективности управления ресурсами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60525" y="2174069"/>
            <a:ext cx="5462942" cy="64389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Повышение финансовой и бюджетной грамотности населения, гражданской активности в процессах выработки решений организации жизнедеятельности округа</a:t>
            </a: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6003132" y="2174499"/>
            <a:ext cx="5780088" cy="64346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Эффективное управление бюджетными средствами, муниципальным имуществом, реализация мероприятий муниципальных программ на основе применения проектного управления</a:t>
            </a: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3468777" y="3083359"/>
            <a:ext cx="5068710" cy="647428"/>
          </a:xfrm>
          <a:prstGeom prst="rect">
            <a:avLst/>
          </a:prstGeom>
          <a:solidFill>
            <a:srgbClr val="FFE5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Задача 2.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Повышение эффективности и уровня удовлетворенности населения деятельностью органов местного самоуправления</a:t>
            </a: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260525" y="3865260"/>
            <a:ext cx="5462942" cy="635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Повышение качества, доступности, комфортности предоставления государственных и муниципальных услуг</a:t>
            </a:r>
          </a:p>
        </p:txBody>
      </p:sp>
      <p:sp>
        <p:nvSpPr>
          <p:cNvPr id="12" name="Прямоугольник 10"/>
          <p:cNvSpPr>
            <a:spLocks noChangeArrowheads="1"/>
          </p:cNvSpPr>
          <p:nvPr/>
        </p:nvSpPr>
        <p:spPr bwMode="auto">
          <a:xfrm>
            <a:off x="6003132" y="3864059"/>
            <a:ext cx="5780088" cy="936599"/>
          </a:xfrm>
          <a:prstGeom prst="rect">
            <a:avLst/>
          </a:prstGeom>
          <a:solidFill>
            <a:schemeClr val="bg1"/>
          </a:solidFill>
          <a:ln w="3175" algn="ctr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Создание условий для снижения административных барьеров, повышение доступности и качества предоставления государственных и муниципальных услуг на базе многофункционального центра по предоставлению государственных и муниципальных услуг, в том числе по принципу «одного окна»</a:t>
            </a:r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3468777" y="5002390"/>
            <a:ext cx="5068710" cy="393700"/>
          </a:xfrm>
          <a:prstGeom prst="rect">
            <a:avLst/>
          </a:prstGeom>
          <a:solidFill>
            <a:srgbClr val="FFE5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Задача 3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0" lang="ru-RU" altLang="ru-RU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Развитие информационного общества</a:t>
            </a:r>
            <a:endParaRPr kumimoji="0" lang="ru-RU" alt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260525" y="5571820"/>
            <a:ext cx="5462942" cy="5111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Модернизация информационно-коммуникационной инфраструктуры Усть-Катавского городского округа</a:t>
            </a:r>
          </a:p>
        </p:txBody>
      </p:sp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6003132" y="5575493"/>
            <a:ext cx="5780088" cy="72244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Обеспечение безопасности государственных и муниципальных информационных систем, а также перехода на использование отечественного программного обеспечения и оборудования ИКТ в округе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312" y="6108253"/>
            <a:ext cx="2012688" cy="73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2601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 descr="Untitled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79" y="151310"/>
            <a:ext cx="771852" cy="95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312" y="6108253"/>
            <a:ext cx="2012688" cy="738177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732545" y="267907"/>
            <a:ext cx="7655237" cy="4149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4445" indent="450215" algn="just">
              <a:lnSpc>
                <a:spcPct val="130000"/>
              </a:lnSpc>
              <a:spcAft>
                <a:spcPts val="25"/>
              </a:spcAft>
            </a:pPr>
            <a:r>
              <a:rPr lang="ru-RU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Планируемые мероприятия в информационном обществе: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55042" y="1372105"/>
            <a:ext cx="8198069" cy="3949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540" indent="353695" algn="just">
              <a:lnSpc>
                <a:spcPct val="127000"/>
              </a:lnSpc>
              <a:spcAft>
                <a:spcPts val="1200"/>
              </a:spcAft>
            </a:pPr>
            <a:r>
              <a:rPr lang="ru-RU" sz="14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</a:t>
            </a:r>
            <a:r>
              <a:rPr lang="ru-RU" sz="16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вовлеченность населения в процессы принятия решений;</a:t>
            </a:r>
          </a:p>
          <a:p>
            <a:pPr marR="2540" indent="353695" algn="just">
              <a:lnSpc>
                <a:spcPct val="115000"/>
              </a:lnSpc>
              <a:spcAft>
                <a:spcPts val="1200"/>
              </a:spcAft>
              <a:tabLst>
                <a:tab pos="2924175" algn="l"/>
              </a:tabLst>
            </a:pPr>
            <a:r>
              <a:rPr lang="ru-RU" sz="16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повышение доступности и качества предоставления государственных и муниципальных услуг на базе МФЦ;</a:t>
            </a:r>
          </a:p>
          <a:p>
            <a:pPr marR="4445" indent="353695" algn="just">
              <a:lnSpc>
                <a:spcPct val="115000"/>
              </a:lnSpc>
              <a:spcAft>
                <a:spcPts val="1200"/>
              </a:spcAft>
            </a:pPr>
            <a:r>
              <a:rPr lang="ru-RU" sz="16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внедрение передовых цифровых и инженерных решений в городской и коммунальной инфраструктуре («Умный город»);</a:t>
            </a:r>
          </a:p>
          <a:p>
            <a:pPr marL="285750" marR="4445" indent="-285750" algn="just">
              <a:lnSpc>
                <a:spcPct val="115000"/>
              </a:lnSpc>
              <a:spcAft>
                <a:spcPts val="1200"/>
              </a:spcAft>
              <a:buFontTx/>
              <a:buChar char="-"/>
            </a:pPr>
            <a:r>
              <a:rPr lang="ru-RU" sz="16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использование отечественного программного обеспечения в органах местного самоуправления;</a:t>
            </a:r>
          </a:p>
          <a:p>
            <a:pPr marL="285750" marR="4445" indent="-285750" algn="just">
              <a:lnSpc>
                <a:spcPct val="115000"/>
              </a:lnSpc>
              <a:spcAft>
                <a:spcPts val="1200"/>
              </a:spcAft>
              <a:buFontTx/>
              <a:buChar char="-"/>
            </a:pPr>
            <a:r>
              <a:rPr lang="ru-RU" sz="16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обеспечение образовательных организаций и других общественно значимых объектов округа широкополосным доступом к сети «Интернет».</a:t>
            </a:r>
          </a:p>
          <a:p>
            <a:pPr marR="4445" indent="353695" algn="just">
              <a:lnSpc>
                <a:spcPct val="115000"/>
              </a:lnSpc>
              <a:spcAft>
                <a:spcPts val="600"/>
              </a:spcAft>
            </a:pPr>
            <a:endParaRPr lang="ru-RU" sz="1400" i="1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779" y="179519"/>
            <a:ext cx="2267420" cy="147541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85" b="7902"/>
          <a:stretch/>
        </p:blipFill>
        <p:spPr>
          <a:xfrm>
            <a:off x="8667600" y="1672172"/>
            <a:ext cx="3217333" cy="164357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74532" y="3364561"/>
            <a:ext cx="2536957" cy="1545958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442" y="4761487"/>
            <a:ext cx="2388469" cy="1775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750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/>
        </p:nvGraphicFramePr>
        <p:xfrm>
          <a:off x="1341912" y="1140031"/>
          <a:ext cx="9476509" cy="5427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971393" y="3360717"/>
            <a:ext cx="2260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accent6">
                    <a:lumMod val="50000"/>
                  </a:schemeClr>
                </a:solidFill>
              </a:rPr>
              <a:t>675,02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км</a:t>
            </a:r>
            <a:r>
              <a:rPr lang="ru-RU" sz="2400" b="1" baseline="30000" dirty="0">
                <a:solidFill>
                  <a:schemeClr val="accent6">
                    <a:lumMod val="50000"/>
                  </a:schemeClr>
                </a:solidFill>
              </a:rPr>
              <a:t>2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7398" y="288734"/>
            <a:ext cx="84433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Территория Усть-Катавского городского округа</a:t>
            </a:r>
          </a:p>
        </p:txBody>
      </p:sp>
      <p:pic>
        <p:nvPicPr>
          <p:cNvPr id="7" name="Picture 17" descr="Untitled-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78" y="211408"/>
            <a:ext cx="752197" cy="928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720" y="5906138"/>
            <a:ext cx="2238280" cy="82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4899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 descr="Untitled-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79" y="56717"/>
            <a:ext cx="677259" cy="836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772" y="6201940"/>
            <a:ext cx="1574593" cy="577501"/>
          </a:xfrm>
          <a:prstGeom prst="rect">
            <a:avLst/>
          </a:prstGeom>
        </p:spPr>
      </p:pic>
      <p:sp>
        <p:nvSpPr>
          <p:cNvPr id="5" name="Заголовок 5">
            <a:extLst>
              <a:ext uri="{FF2B5EF4-FFF2-40B4-BE49-F238E27FC236}">
                <a16:creationId xmlns:a16="http://schemas.microsoft.com/office/drawing/2014/main" id="{2BC7C6F4-226C-41C3-A80B-3165B29E846B}"/>
              </a:ext>
            </a:extLst>
          </p:cNvPr>
          <p:cNvSpPr txBox="1">
            <a:spLocks/>
          </p:cNvSpPr>
          <p:nvPr/>
        </p:nvSpPr>
        <p:spPr>
          <a:xfrm>
            <a:off x="789840" y="39854"/>
            <a:ext cx="7139136" cy="5838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4445" indent="450215" algn="just">
              <a:lnSpc>
                <a:spcPct val="130000"/>
              </a:lnSpc>
              <a:spcAft>
                <a:spcPts val="25"/>
              </a:spcAft>
            </a:pPr>
            <a:r>
              <a:rPr lang="ru-RU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Ожидаемые результаты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311022" y="715273"/>
            <a:ext cx="361448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Расходы бюджета муниципального образования на содержание работников органов местного самоуправления в расчете на 1 жителя муниципального образования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93088" y="558332"/>
            <a:ext cx="252658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1,72 </a:t>
            </a:r>
            <a:r>
              <a:rPr lang="ru-RU" sz="36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тыс.руб</a:t>
            </a:r>
            <a:endParaRPr lang="ru-RU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2142784902"/>
              </p:ext>
            </p:extLst>
          </p:nvPr>
        </p:nvGraphicFramePr>
        <p:xfrm>
          <a:off x="871105" y="1272955"/>
          <a:ext cx="4244937" cy="25622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4189887613"/>
              </p:ext>
            </p:extLst>
          </p:nvPr>
        </p:nvGraphicFramePr>
        <p:xfrm>
          <a:off x="6670104" y="1300048"/>
          <a:ext cx="4553964" cy="2627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8241017" y="535322"/>
            <a:ext cx="334151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Доля налоговых и неналоговых доходов местного бюджета в общем объеме собственных доходов бюджета муниципального образования (без учета субсидий)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6060643" y="485267"/>
            <a:ext cx="252658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56,1%</a:t>
            </a: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019711210"/>
              </p:ext>
            </p:extLst>
          </p:nvPr>
        </p:nvGraphicFramePr>
        <p:xfrm>
          <a:off x="3983241" y="4417823"/>
          <a:ext cx="4188915" cy="24337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3398922" y="3823305"/>
            <a:ext cx="252658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69,52% </a:t>
            </a:r>
            <a:r>
              <a:rPr lang="ru-RU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от числа опрошенных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751499" y="3821547"/>
            <a:ext cx="275451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Удовлетворенность населения деятельностью органов местного самоуправления городского округа</a:t>
            </a:r>
          </a:p>
        </p:txBody>
      </p:sp>
    </p:spTree>
    <p:extLst>
      <p:ext uri="{BB962C8B-B14F-4D97-AF65-F5344CB8AC3E}">
        <p14:creationId xmlns:p14="http://schemas.microsoft.com/office/powerpoint/2010/main" val="37422322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 descr="Untitled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79" y="56717"/>
            <a:ext cx="823926" cy="101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162" y="6176789"/>
            <a:ext cx="1530071" cy="561172"/>
          </a:xfrm>
          <a:prstGeom prst="rect">
            <a:avLst/>
          </a:prstGeom>
        </p:spPr>
      </p:pic>
      <p:sp>
        <p:nvSpPr>
          <p:cNvPr id="5" name="Заголовок 5">
            <a:extLst>
              <a:ext uri="{FF2B5EF4-FFF2-40B4-BE49-F238E27FC236}">
                <a16:creationId xmlns:a16="http://schemas.microsoft.com/office/drawing/2014/main" id="{2BC7C6F4-226C-41C3-A80B-3165B29E846B}"/>
              </a:ext>
            </a:extLst>
          </p:cNvPr>
          <p:cNvSpPr txBox="1">
            <a:spLocks/>
          </p:cNvSpPr>
          <p:nvPr/>
        </p:nvSpPr>
        <p:spPr>
          <a:xfrm>
            <a:off x="740071" y="-44789"/>
            <a:ext cx="7139136" cy="5838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4445" indent="450215" algn="just">
              <a:lnSpc>
                <a:spcPct val="130000"/>
              </a:lnSpc>
              <a:spcAft>
                <a:spcPts val="25"/>
              </a:spcAft>
            </a:pPr>
            <a:r>
              <a:rPr lang="ru-RU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Ожидаемые результаты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81557" y="474969"/>
            <a:ext cx="485559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субъектов информационного взаимодействия (органов местного самоуправления и их подведомственных учреждений), использующих стандарты безопасного информационного взаимодействия (при наличии финансирования из бюджетов разных уровней)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65456" y="1489230"/>
            <a:ext cx="252658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40 единиц</a:t>
            </a: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2135025075"/>
              </p:ext>
            </p:extLst>
          </p:nvPr>
        </p:nvGraphicFramePr>
        <p:xfrm>
          <a:off x="1189243" y="1174445"/>
          <a:ext cx="4005058" cy="23692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1280202927"/>
              </p:ext>
            </p:extLst>
          </p:nvPr>
        </p:nvGraphicFramePr>
        <p:xfrm>
          <a:off x="7097462" y="1073893"/>
          <a:ext cx="4294232" cy="2413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7647795" y="565305"/>
            <a:ext cx="36437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Доля домохозяйств, имеющих широкополосный доступ к сети "Интернет", в общем числе домашних хозяйств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5882777" y="443899"/>
            <a:ext cx="252658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90%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455736" y="3794192"/>
            <a:ext cx="43072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Доля населения, имеющего возможность использования новейших стандартов связи 5G и выше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0" y="3635899"/>
            <a:ext cx="252658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60</a:t>
            </a:r>
            <a:r>
              <a:rPr lang="ru-RU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%</a:t>
            </a:r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705797270"/>
              </p:ext>
            </p:extLst>
          </p:nvPr>
        </p:nvGraphicFramePr>
        <p:xfrm>
          <a:off x="914790" y="3923888"/>
          <a:ext cx="4553964" cy="28140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5762975" y="3539643"/>
            <a:ext cx="252658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Не менее 90</a:t>
            </a:r>
            <a:r>
              <a:rPr lang="ru-RU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%</a:t>
            </a:r>
          </a:p>
        </p:txBody>
      </p:sp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1294301605"/>
              </p:ext>
            </p:extLst>
          </p:nvPr>
        </p:nvGraphicFramePr>
        <p:xfrm>
          <a:off x="7335269" y="4022167"/>
          <a:ext cx="4553964" cy="28140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1" name="Прямоугольник 20"/>
          <p:cNvSpPr/>
          <p:nvPr/>
        </p:nvSpPr>
        <p:spPr>
          <a:xfrm>
            <a:off x="7879207" y="3635899"/>
            <a:ext cx="36437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Стоимостная доля закупаемого и (или) арендуемого органами местного самоуправления отечественного программного обеспечения</a:t>
            </a:r>
          </a:p>
        </p:txBody>
      </p:sp>
    </p:spTree>
    <p:extLst>
      <p:ext uri="{BB962C8B-B14F-4D97-AF65-F5344CB8AC3E}">
        <p14:creationId xmlns:p14="http://schemas.microsoft.com/office/powerpoint/2010/main" val="35850914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 descr="Untitled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79" y="56717"/>
            <a:ext cx="823926" cy="101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162" y="6176789"/>
            <a:ext cx="1530071" cy="561172"/>
          </a:xfrm>
          <a:prstGeom prst="rect">
            <a:avLst/>
          </a:prstGeom>
        </p:spPr>
      </p:pic>
      <p:sp>
        <p:nvSpPr>
          <p:cNvPr id="5" name="Заголовок 5">
            <a:extLst>
              <a:ext uri="{FF2B5EF4-FFF2-40B4-BE49-F238E27FC236}">
                <a16:creationId xmlns:a16="http://schemas.microsoft.com/office/drawing/2014/main" id="{2BC7C6F4-226C-41C3-A80B-3165B29E846B}"/>
              </a:ext>
            </a:extLst>
          </p:cNvPr>
          <p:cNvSpPr txBox="1">
            <a:spLocks/>
          </p:cNvSpPr>
          <p:nvPr/>
        </p:nvSpPr>
        <p:spPr>
          <a:xfrm>
            <a:off x="740071" y="-44789"/>
            <a:ext cx="7139136" cy="5838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4445" indent="450215" algn="just">
              <a:lnSpc>
                <a:spcPct val="130000"/>
              </a:lnSpc>
              <a:spcAft>
                <a:spcPts val="25"/>
              </a:spcAft>
            </a:pPr>
            <a:r>
              <a:rPr lang="ru-RU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Ожидаемые результаты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81557" y="474969"/>
            <a:ext cx="48555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сервисных пакетов проекта "Умный город", реализуемых на территории округа (при наличии финансирования из бюджетов разных уровней)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74015" y="1048598"/>
            <a:ext cx="252658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</a:t>
            </a:r>
            <a:r>
              <a:rPr lang="ru-RU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единицы</a:t>
            </a: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2215880494"/>
              </p:ext>
            </p:extLst>
          </p:nvPr>
        </p:nvGraphicFramePr>
        <p:xfrm>
          <a:off x="1189243" y="1174445"/>
          <a:ext cx="4005058" cy="23692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3170748825"/>
              </p:ext>
            </p:extLst>
          </p:nvPr>
        </p:nvGraphicFramePr>
        <p:xfrm>
          <a:off x="7146068" y="935560"/>
          <a:ext cx="4294232" cy="2413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7747950" y="248243"/>
            <a:ext cx="36437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Доля населенных пунктов с населением от 250 человек, в которых обеспечена мобильная связь и широкополосный доступ к сети "Интернет" (при наличии финансирования из бюджетов разных уровней)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5882777" y="443899"/>
            <a:ext cx="252658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100%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443088" y="3575687"/>
            <a:ext cx="43072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Доля населения в возрасте 15 - 72 лет, столкнувшегося с проблемами при получении государственных и муниципальных услуг через официальные веб-сайты и порталы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0" y="3635899"/>
            <a:ext cx="252658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15</a:t>
            </a:r>
            <a:r>
              <a:rPr lang="ru-RU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%</a:t>
            </a:r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803354321"/>
              </p:ext>
            </p:extLst>
          </p:nvPr>
        </p:nvGraphicFramePr>
        <p:xfrm>
          <a:off x="914790" y="3923888"/>
          <a:ext cx="4553964" cy="28140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5762975" y="3539643"/>
            <a:ext cx="252658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100%</a:t>
            </a:r>
          </a:p>
        </p:txBody>
      </p:sp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2081466076"/>
              </p:ext>
            </p:extLst>
          </p:nvPr>
        </p:nvGraphicFramePr>
        <p:xfrm>
          <a:off x="7335269" y="4022167"/>
          <a:ext cx="4553964" cy="28140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1" name="Прямоугольник 20"/>
          <p:cNvSpPr/>
          <p:nvPr/>
        </p:nvSpPr>
        <p:spPr>
          <a:xfrm>
            <a:off x="7747950" y="3244852"/>
            <a:ext cx="431279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Доля приоритетных муниципальных услуг, соответствующих целевой модели цифровой трансформации (предоставление без необходимости личного посещения государственных органов и иных организаций с применением реестровой модели, онлайн), при наличии финансирования из бюджетов разных уровней</a:t>
            </a:r>
          </a:p>
        </p:txBody>
      </p:sp>
    </p:spTree>
    <p:extLst>
      <p:ext uri="{BB962C8B-B14F-4D97-AF65-F5344CB8AC3E}">
        <p14:creationId xmlns:p14="http://schemas.microsoft.com/office/powerpoint/2010/main" val="24896958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 descr="Untitled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79" y="151310"/>
            <a:ext cx="771852" cy="95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0532" y="5941764"/>
            <a:ext cx="2238280" cy="820916"/>
          </a:xfrm>
          <a:prstGeom prst="rect">
            <a:avLst/>
          </a:prstGeom>
        </p:spPr>
      </p:pic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294290" y="231227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83753" y="151310"/>
            <a:ext cx="81876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rgbClr val="1F386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Приоритетное направление 4. Развитие социальной сферы округа</a:t>
            </a:r>
            <a:endParaRPr lang="ru-RU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948696" y="584115"/>
            <a:ext cx="8669867" cy="832343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Цель - формирование положительного имиджа округа, рост продолжительности и качества жизни населения Усть-Катавского городского округа за счет обеспечения условий для поддержания здоровья, получения конкурентоспособного образования, обеспечения безопасности, создания культурной среды, стимулирующей развитие творческих способностей и формирующей эстетические потребности</a:t>
            </a:r>
            <a:endParaRPr kumimoji="0" lang="ru-RU" altLang="ru-RU" sz="12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901244" y="1659468"/>
            <a:ext cx="6470200" cy="553154"/>
          </a:xfrm>
          <a:prstGeom prst="rect">
            <a:avLst/>
          </a:prstGeom>
          <a:solidFill>
            <a:srgbClr val="FFE5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Задача 1.</a:t>
            </a:r>
            <a:r>
              <a:rPr kumimoji="0" lang="ru-RU" altLang="ru-RU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Увеличение доходов населения, сокращение числа лиц с доходами ниже величины прожиточного минимума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901244" y="2376842"/>
            <a:ext cx="6470199" cy="377647"/>
          </a:xfrm>
          <a:prstGeom prst="rect">
            <a:avLst/>
          </a:prstGeom>
          <a:solidFill>
            <a:srgbClr val="FFE5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Задача2.</a:t>
            </a:r>
            <a:r>
              <a:rPr kumimoji="0" lang="ru-RU" altLang="ru-RU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Развитие, модернизация и реформирование социальной сферы</a:t>
            </a: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901244" y="2916669"/>
            <a:ext cx="6470199" cy="504031"/>
          </a:xfrm>
          <a:prstGeom prst="rect">
            <a:avLst/>
          </a:prstGeom>
          <a:solidFill>
            <a:srgbClr val="FFE5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ru-RU" altLang="ru-RU" sz="1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Задача 3.</a:t>
            </a:r>
            <a:r>
              <a:rPr kumimoji="0" lang="ru-RU" altLang="ru-RU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1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Реконструкция, капитальный ремонт объектов коммунальной и транспортной инфраструктуры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2901244" y="3582880"/>
            <a:ext cx="6470199" cy="718187"/>
          </a:xfrm>
          <a:prstGeom prst="rect">
            <a:avLst/>
          </a:prstGeom>
          <a:solidFill>
            <a:srgbClr val="FFE5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Задача 4.</a:t>
            </a:r>
            <a:r>
              <a:rPr kumimoji="0" lang="ru-RU" altLang="ru-RU" sz="12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Градорегулирование. Жилищное строительство, повышение его качества и надежности. Снижение количества аварийного жилищного фонда, непригодного для проживания</a:t>
            </a: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2901244" y="4463247"/>
            <a:ext cx="6470199" cy="424842"/>
          </a:xfrm>
          <a:prstGeom prst="rect">
            <a:avLst/>
          </a:prstGeom>
          <a:solidFill>
            <a:srgbClr val="FFE5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Задача 5.</a:t>
            </a:r>
            <a:r>
              <a:rPr kumimoji="0" lang="ru-RU" altLang="ru-RU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Создание комфортной городской среды, благоустройство города</a:t>
            </a:r>
          </a:p>
        </p:txBody>
      </p:sp>
      <p:sp>
        <p:nvSpPr>
          <p:cNvPr id="11" name="Прямоугольник 3"/>
          <p:cNvSpPr>
            <a:spLocks noChangeArrowheads="1"/>
          </p:cNvSpPr>
          <p:nvPr/>
        </p:nvSpPr>
        <p:spPr bwMode="auto">
          <a:xfrm>
            <a:off x="2901244" y="5036075"/>
            <a:ext cx="6470199" cy="506769"/>
          </a:xfrm>
          <a:prstGeom prst="rect">
            <a:avLst/>
          </a:prstGeom>
          <a:solidFill>
            <a:srgbClr val="FFE599"/>
          </a:solidFill>
          <a:ln w="9525" algn="ctr">
            <a:solidFill>
              <a:srgbClr val="161616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Задача 6.</a:t>
            </a:r>
            <a:r>
              <a:rPr kumimoji="0" lang="ru-RU" altLang="ru-RU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12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Реализация права граждан на благоприятную окружающую среду</a:t>
            </a:r>
            <a:endParaRPr kumimoji="0" lang="ru-RU" altLang="ru-RU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2901245" y="5691614"/>
            <a:ext cx="6470198" cy="404386"/>
          </a:xfrm>
          <a:prstGeom prst="rect">
            <a:avLst/>
          </a:prstGeom>
          <a:solidFill>
            <a:srgbClr val="FFE5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Задача 7.</a:t>
            </a:r>
            <a:r>
              <a:rPr kumimoji="0" lang="ru-RU" altLang="ru-RU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12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Безопасность населения </a:t>
            </a:r>
            <a:endParaRPr kumimoji="0" lang="ru-RU" altLang="ru-RU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9637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508066" y="838504"/>
            <a:ext cx="7454986" cy="7033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445" indent="450215" algn="just">
              <a:lnSpc>
                <a:spcPct val="130000"/>
              </a:lnSpc>
              <a:spcAft>
                <a:spcPts val="25"/>
              </a:spcAft>
            </a:pPr>
            <a:r>
              <a:rPr lang="ru-RU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Планируемые мероприятия в занятости населения:</a:t>
            </a:r>
          </a:p>
          <a:p>
            <a:pPr marR="4445" indent="450215" algn="just">
              <a:lnSpc>
                <a:spcPct val="130000"/>
              </a:lnSpc>
              <a:spcAft>
                <a:spcPts val="25"/>
              </a:spcAft>
            </a:pPr>
            <a:endParaRPr lang="ru-RU" sz="1400" b="1" i="1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720" y="5941764"/>
            <a:ext cx="2238280" cy="82091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58421" y="1255925"/>
            <a:ext cx="8692444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540" indent="270510" algn="just">
              <a:lnSpc>
                <a:spcPct val="115000"/>
              </a:lnSpc>
              <a:spcAft>
                <a:spcPts val="25"/>
              </a:spcAft>
              <a:tabLst>
                <a:tab pos="2924175" algn="l"/>
              </a:tabLst>
            </a:pPr>
            <a:r>
              <a:rPr lang="ru-RU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ежегодная индексация предприятиями и организациями городского округа заработной платы на уровень не ниже уровня официальной инфляции и обеспечение отсутствия задолженности по заработной плате;</a:t>
            </a:r>
          </a:p>
          <a:p>
            <a:pPr marL="285750" marR="2540" indent="-285750" algn="just">
              <a:lnSpc>
                <a:spcPct val="115000"/>
              </a:lnSpc>
              <a:spcAft>
                <a:spcPts val="25"/>
              </a:spcAft>
              <a:buFontTx/>
              <a:buChar char="-"/>
              <a:tabLst>
                <a:tab pos="2924175" algn="l"/>
              </a:tabLst>
            </a:pPr>
            <a:r>
              <a:rPr lang="ru-RU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создание новых постоянных рабочих мест;</a:t>
            </a:r>
          </a:p>
          <a:p>
            <a:pPr marL="285750" marR="2540" indent="-285750" algn="just">
              <a:lnSpc>
                <a:spcPct val="115000"/>
              </a:lnSpc>
              <a:spcAft>
                <a:spcPts val="25"/>
              </a:spcAft>
              <a:buFontTx/>
              <a:buChar char="-"/>
              <a:tabLst>
                <a:tab pos="2924175" algn="l"/>
              </a:tabLst>
            </a:pPr>
            <a:r>
              <a:rPr lang="ru-RU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обеспечение размера заработной платы работникам бюджетной сферы в процентном соотношении к средней заработной плате по Челябинской области.</a:t>
            </a:r>
            <a:endParaRPr lang="ru-RU" sz="1400" b="1" i="1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4976" y="3126663"/>
            <a:ext cx="855697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i="1" dirty="0">
                <a:solidFill>
                  <a:srgbClr val="0066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Администрацией Усть-Катавского городского округа совместно с ОКУ Центром занятости населения продолжится работа, направленная на содействие занятости населения округа:</a:t>
            </a:r>
            <a:endParaRPr lang="ru-RU" sz="1400" b="1" i="1" dirty="0">
              <a:solidFill>
                <a:srgbClr val="0066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4976" y="3944986"/>
            <a:ext cx="8923868" cy="2322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540" indent="270510" algn="just">
              <a:lnSpc>
                <a:spcPct val="115000"/>
              </a:lnSpc>
              <a:spcAft>
                <a:spcPts val="25"/>
              </a:spcAft>
              <a:tabLst>
                <a:tab pos="2924175" algn="l"/>
              </a:tabLst>
            </a:pPr>
            <a:r>
              <a:rPr lang="ru-RU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организация ярмарок вакансий;</a:t>
            </a:r>
          </a:p>
          <a:p>
            <a:pPr marR="2540" indent="270510" algn="just">
              <a:lnSpc>
                <a:spcPct val="115000"/>
              </a:lnSpc>
              <a:spcAft>
                <a:spcPts val="25"/>
              </a:spcAft>
              <a:tabLst>
                <a:tab pos="2924175" algn="l"/>
              </a:tabLst>
            </a:pPr>
            <a:r>
              <a:rPr lang="ru-RU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профессиональная подготовка, переподготовка, обучение и повышение квалификации различных категорий граждан;</a:t>
            </a:r>
          </a:p>
          <a:p>
            <a:pPr marR="2540" indent="270510" algn="just">
              <a:lnSpc>
                <a:spcPct val="115000"/>
              </a:lnSpc>
              <a:spcAft>
                <a:spcPts val="25"/>
              </a:spcAft>
              <a:tabLst>
                <a:tab pos="2924175" algn="l"/>
              </a:tabLst>
            </a:pPr>
            <a:r>
              <a:rPr lang="ru-RU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организация временного трудоустройства несовершеннолетних граждан;</a:t>
            </a:r>
          </a:p>
          <a:p>
            <a:pPr marL="285750" marR="2540" indent="-285750" algn="just">
              <a:lnSpc>
                <a:spcPct val="115000"/>
              </a:lnSpc>
              <a:spcAft>
                <a:spcPts val="25"/>
              </a:spcAft>
              <a:buFontTx/>
              <a:buChar char="-"/>
              <a:tabLst>
                <a:tab pos="2924175" algn="l"/>
              </a:tabLst>
            </a:pPr>
            <a:r>
              <a:rPr lang="ru-RU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содействие в организации предпринимательской деятельности;</a:t>
            </a:r>
          </a:p>
          <a:p>
            <a:pPr marL="285750" marR="2540" indent="-285750" algn="just">
              <a:lnSpc>
                <a:spcPct val="115000"/>
              </a:lnSpc>
              <a:spcAft>
                <a:spcPts val="25"/>
              </a:spcAft>
              <a:buFontTx/>
              <a:buChar char="-"/>
              <a:tabLst>
                <a:tab pos="2924175" algn="l"/>
              </a:tabLst>
            </a:pPr>
            <a:r>
              <a:rPr lang="ru-RU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возмещение затрат на содействие занятости инвалидов, граждан, освобожденных из учреждений, исполняющих наказание в виде лишения свободы, несовершеннолетних граждан, находящихся в трудной жизненной ситуации.</a:t>
            </a:r>
          </a:p>
          <a:p>
            <a:pPr marL="285750" marR="2540" indent="-285750" algn="just">
              <a:lnSpc>
                <a:spcPct val="115000"/>
              </a:lnSpc>
              <a:spcAft>
                <a:spcPts val="25"/>
              </a:spcAft>
              <a:buFontTx/>
              <a:buChar char="-"/>
              <a:tabLst>
                <a:tab pos="2924175" algn="l"/>
              </a:tabLst>
            </a:pPr>
            <a:endParaRPr lang="ru-RU" sz="1400" b="1" i="1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844" y="2534702"/>
            <a:ext cx="2354788" cy="176786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78933" y="50313"/>
            <a:ext cx="11413067" cy="58477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ts val="800"/>
              </a:spcAft>
            </a:pPr>
            <a:r>
              <a:rPr lang="ru-RU" altLang="ru-RU" sz="1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Задача 1. Увеличение доходов населения, сокращение числа лиц с доходами ниже величины прожиточного минимума</a:t>
            </a:r>
          </a:p>
        </p:txBody>
      </p:sp>
      <p:pic>
        <p:nvPicPr>
          <p:cNvPr id="2" name="Picture 17" descr="Untitled-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02" y="50313"/>
            <a:ext cx="786727" cy="971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7262" y="715623"/>
            <a:ext cx="2459698" cy="182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4713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 descr="Untitled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79" y="56717"/>
            <a:ext cx="823926" cy="101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0532" y="5941764"/>
            <a:ext cx="2238280" cy="820916"/>
          </a:xfrm>
          <a:prstGeom prst="rect">
            <a:avLst/>
          </a:prstGeom>
        </p:spPr>
      </p:pic>
      <p:sp>
        <p:nvSpPr>
          <p:cNvPr id="5" name="Заголовок 5">
            <a:extLst>
              <a:ext uri="{FF2B5EF4-FFF2-40B4-BE49-F238E27FC236}">
                <a16:creationId xmlns:a16="http://schemas.microsoft.com/office/drawing/2014/main" id="{2BC7C6F4-226C-41C3-A80B-3165B29E846B}"/>
              </a:ext>
            </a:extLst>
          </p:cNvPr>
          <p:cNvSpPr txBox="1">
            <a:spLocks/>
          </p:cNvSpPr>
          <p:nvPr/>
        </p:nvSpPr>
        <p:spPr>
          <a:xfrm>
            <a:off x="710508" y="49107"/>
            <a:ext cx="7139136" cy="5838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4445" indent="450215" algn="just">
              <a:lnSpc>
                <a:spcPct val="130000"/>
              </a:lnSpc>
              <a:spcAft>
                <a:spcPts val="25"/>
              </a:spcAft>
            </a:pPr>
            <a:r>
              <a:rPr lang="ru-RU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Ожидаемые результаты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156443" y="719378"/>
            <a:ext cx="45949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Уровень зарегистрированной безработицы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68618" y="550102"/>
            <a:ext cx="252658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2,7%</a:t>
            </a: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2751495768"/>
              </p:ext>
            </p:extLst>
          </p:nvPr>
        </p:nvGraphicFramePr>
        <p:xfrm>
          <a:off x="1495525" y="944284"/>
          <a:ext cx="4855598" cy="28114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3450603123"/>
              </p:ext>
            </p:extLst>
          </p:nvPr>
        </p:nvGraphicFramePr>
        <p:xfrm>
          <a:off x="6867754" y="745420"/>
          <a:ext cx="4779702" cy="2945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8349719" y="541802"/>
            <a:ext cx="36437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Среднемесячная заработная плата одного работника по полному кругу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6351123" y="390285"/>
            <a:ext cx="252658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54,5 </a:t>
            </a:r>
            <a:r>
              <a:rPr lang="ru-RU" sz="36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тыс.руб</a:t>
            </a:r>
            <a:endParaRPr lang="ru-RU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864352" y="3950317"/>
            <a:ext cx="43072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Доля населения с доходами ниже величины прожиточного минимума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516892" y="3743852"/>
            <a:ext cx="272869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11 %</a:t>
            </a:r>
            <a:endParaRPr lang="ru-RU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3526631726"/>
              </p:ext>
            </p:extLst>
          </p:nvPr>
        </p:nvGraphicFramePr>
        <p:xfrm>
          <a:off x="3898124" y="4014974"/>
          <a:ext cx="4553964" cy="28140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41078502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 descr="Untitled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79" y="56717"/>
            <a:ext cx="823926" cy="101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0532" y="5941764"/>
            <a:ext cx="2238280" cy="820916"/>
          </a:xfrm>
          <a:prstGeom prst="rect">
            <a:avLst/>
          </a:prstGeom>
        </p:spPr>
      </p:pic>
      <p:sp>
        <p:nvSpPr>
          <p:cNvPr id="5" name="Заголовок 5">
            <a:extLst>
              <a:ext uri="{FF2B5EF4-FFF2-40B4-BE49-F238E27FC236}">
                <a16:creationId xmlns:a16="http://schemas.microsoft.com/office/drawing/2014/main" id="{2BC7C6F4-226C-41C3-A80B-3165B29E846B}"/>
              </a:ext>
            </a:extLst>
          </p:cNvPr>
          <p:cNvSpPr txBox="1">
            <a:spLocks/>
          </p:cNvSpPr>
          <p:nvPr/>
        </p:nvSpPr>
        <p:spPr>
          <a:xfrm>
            <a:off x="586042" y="809798"/>
            <a:ext cx="7139136" cy="5838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4445" indent="450215" algn="just">
              <a:lnSpc>
                <a:spcPct val="130000"/>
              </a:lnSpc>
              <a:spcAft>
                <a:spcPts val="25"/>
              </a:spcAft>
            </a:pPr>
            <a:r>
              <a:rPr lang="ru-RU" sz="1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Планируемые проекты в здравоохранении: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74079" y="1478916"/>
            <a:ext cx="80791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2021 год </a:t>
            </a:r>
            <a:r>
              <a:rPr lang="ru-RU" sz="14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капитальный ремонт хирургического отделения в здании главного корпуса, </a:t>
            </a:r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9,4 </a:t>
            </a:r>
            <a:r>
              <a:rPr lang="ru-RU" sz="1400" b="1" i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млн.рублей</a:t>
            </a:r>
            <a:endParaRPr lang="ru-RU" sz="14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4079" y="2099382"/>
            <a:ext cx="79635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2022 год </a:t>
            </a:r>
            <a:r>
              <a:rPr lang="ru-RU" sz="14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устройство современного кабинета для КТ КТ-томографа, </a:t>
            </a:r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23 </a:t>
            </a:r>
            <a:r>
              <a:rPr lang="ru-RU" sz="1400" b="1" i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млн.рублей</a:t>
            </a:r>
            <a:endParaRPr lang="ru-RU" sz="14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4079" y="2504405"/>
            <a:ext cx="75714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2023 год </a:t>
            </a:r>
            <a:r>
              <a:rPr lang="ru-RU" sz="14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капитальный ремонт филиала детской поликлиники, </a:t>
            </a:r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13,2 </a:t>
            </a:r>
            <a:r>
              <a:rPr lang="ru-RU" sz="1400" b="1" i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млн.рублей</a:t>
            </a:r>
            <a:endParaRPr lang="ru-RU" sz="14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4079" y="2909428"/>
            <a:ext cx="65706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2024 год </a:t>
            </a:r>
            <a:r>
              <a:rPr lang="ru-RU" sz="14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капитальный ремонт детской поликлиники, </a:t>
            </a:r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23 </a:t>
            </a:r>
            <a:r>
              <a:rPr lang="ru-RU" sz="1400" b="1" i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млн.рублей</a:t>
            </a:r>
            <a:endParaRPr lang="ru-RU" sz="14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 descr="http://tramuk.ru/media/k2/items/cache/d763d41eff7aa0d535c0b756060c660e_X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259" y="490033"/>
            <a:ext cx="3500150" cy="262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113" y="2838783"/>
            <a:ext cx="3802231" cy="251996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827" y="3797343"/>
            <a:ext cx="3551884" cy="266391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79" y="4569718"/>
            <a:ext cx="4117238" cy="2312770"/>
          </a:xfrm>
          <a:prstGeom prst="rect">
            <a:avLst/>
          </a:prstGeom>
        </p:spPr>
      </p:pic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998005" y="56717"/>
            <a:ext cx="11193995" cy="377647"/>
          </a:xfrm>
          <a:prstGeom prst="rect">
            <a:avLst/>
          </a:prstGeom>
          <a:solidFill>
            <a:srgbClr val="FFE5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Задача2.Развитие, модернизация и реформирование социальной сферы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4079" y="3353385"/>
            <a:ext cx="5911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Участие в </a:t>
            </a:r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программе «Земский доктор»</a:t>
            </a:r>
          </a:p>
        </p:txBody>
      </p:sp>
    </p:spTree>
    <p:extLst>
      <p:ext uri="{BB962C8B-B14F-4D97-AF65-F5344CB8AC3E}">
        <p14:creationId xmlns:p14="http://schemas.microsoft.com/office/powerpoint/2010/main" val="37478784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 descr="Untitled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79" y="56717"/>
            <a:ext cx="823926" cy="101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806" y="6314396"/>
            <a:ext cx="1297405" cy="475839"/>
          </a:xfrm>
          <a:prstGeom prst="rect">
            <a:avLst/>
          </a:prstGeom>
        </p:spPr>
      </p:pic>
      <p:sp>
        <p:nvSpPr>
          <p:cNvPr id="5" name="Заголовок 5">
            <a:extLst>
              <a:ext uri="{FF2B5EF4-FFF2-40B4-BE49-F238E27FC236}">
                <a16:creationId xmlns:a16="http://schemas.microsoft.com/office/drawing/2014/main" id="{2BC7C6F4-226C-41C3-A80B-3165B29E846B}"/>
              </a:ext>
            </a:extLst>
          </p:cNvPr>
          <p:cNvSpPr txBox="1">
            <a:spLocks/>
          </p:cNvSpPr>
          <p:nvPr/>
        </p:nvSpPr>
        <p:spPr>
          <a:xfrm>
            <a:off x="1207771" y="75578"/>
            <a:ext cx="7139136" cy="5838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4445" indent="450215" algn="just">
              <a:lnSpc>
                <a:spcPct val="130000"/>
              </a:lnSpc>
              <a:spcAft>
                <a:spcPts val="25"/>
              </a:spcAft>
            </a:pPr>
            <a:r>
              <a:rPr lang="ru-RU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Ожидаемые результаты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110227" y="534032"/>
            <a:ext cx="376479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66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Охват всех граждан профилактическими медицинскими осмотрами не реже одного раза в год</a:t>
            </a:r>
            <a:endParaRPr lang="ru-RU" sz="1400" b="1" dirty="0">
              <a:solidFill>
                <a:srgbClr val="0066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17674" y="530231"/>
            <a:ext cx="252658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85,5%</a:t>
            </a: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724563751"/>
              </p:ext>
            </p:extLst>
          </p:nvPr>
        </p:nvGraphicFramePr>
        <p:xfrm>
          <a:off x="1171928" y="774071"/>
          <a:ext cx="4418762" cy="27499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3866534746"/>
              </p:ext>
            </p:extLst>
          </p:nvPr>
        </p:nvGraphicFramePr>
        <p:xfrm>
          <a:off x="6948062" y="529377"/>
          <a:ext cx="4801097" cy="29839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8407649" y="414282"/>
            <a:ext cx="33415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66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Младенческая смертность, число умерших в возрасте до 1 года </a:t>
            </a:r>
            <a:endParaRPr lang="ru-RU" sz="1400" b="1" dirty="0">
              <a:solidFill>
                <a:srgbClr val="0066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528989" y="308704"/>
            <a:ext cx="252658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7,4%</a:t>
            </a: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051535935"/>
              </p:ext>
            </p:extLst>
          </p:nvPr>
        </p:nvGraphicFramePr>
        <p:xfrm>
          <a:off x="1207771" y="4040268"/>
          <a:ext cx="4418762" cy="27499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2733942789"/>
              </p:ext>
            </p:extLst>
          </p:nvPr>
        </p:nvGraphicFramePr>
        <p:xfrm>
          <a:off x="6948062" y="3702459"/>
          <a:ext cx="4418762" cy="3034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2717558" y="3847777"/>
            <a:ext cx="37647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66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Обеспеченность населения врачами общей практики</a:t>
            </a:r>
            <a:endParaRPr lang="ru-RU" sz="1400" b="1" dirty="0">
              <a:solidFill>
                <a:srgbClr val="0066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536346" y="3440849"/>
            <a:ext cx="34958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66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Смертность населения в трудоспособном возрасте</a:t>
            </a:r>
            <a:endParaRPr lang="ru-RU" sz="1400" b="1" dirty="0">
              <a:solidFill>
                <a:srgbClr val="0066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89570" y="3821307"/>
            <a:ext cx="2526583" cy="89255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0,4 </a:t>
            </a:r>
            <a:r>
              <a:rPr lang="ru-RU" sz="1600" b="1" cap="none" spc="0" dirty="0">
                <a:ln w="9525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человек на 10 </a:t>
            </a:r>
            <a:r>
              <a:rPr lang="ru-RU" sz="1600" b="1" cap="none" spc="0" dirty="0" err="1">
                <a:ln w="9525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тыс.населения</a:t>
            </a:r>
            <a:endParaRPr lang="ru-RU" sz="1600" b="1" cap="none" spc="0" dirty="0">
              <a:ln w="9525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344734" y="3203600"/>
            <a:ext cx="2526583" cy="89255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1600" b="1" cap="none" spc="0" dirty="0">
                <a:ln w="9525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случаев на 100 тыс. населения</a:t>
            </a:r>
          </a:p>
        </p:txBody>
      </p:sp>
    </p:spTree>
    <p:extLst>
      <p:ext uri="{BB962C8B-B14F-4D97-AF65-F5344CB8AC3E}">
        <p14:creationId xmlns:p14="http://schemas.microsoft.com/office/powerpoint/2010/main" val="416385847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07" y="3253611"/>
            <a:ext cx="2962524" cy="1975016"/>
          </a:xfrm>
          <a:prstGeom prst="rect">
            <a:avLst/>
          </a:prstGeom>
        </p:spPr>
      </p:pic>
      <p:pic>
        <p:nvPicPr>
          <p:cNvPr id="2" name="Picture 17" descr="Untitled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79" y="56717"/>
            <a:ext cx="823926" cy="101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0532" y="5941764"/>
            <a:ext cx="2238280" cy="82091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786677" y="507837"/>
            <a:ext cx="4212179" cy="4524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4445" indent="450215" algn="just">
              <a:lnSpc>
                <a:spcPct val="130000"/>
              </a:lnSpc>
              <a:spcAft>
                <a:spcPts val="25"/>
              </a:spcAft>
            </a:pPr>
            <a:r>
              <a:rPr lang="ru-RU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Физическая культура и спорт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26476" y="1683534"/>
            <a:ext cx="86891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2021-2022 гг. </a:t>
            </a:r>
            <a:r>
              <a:rPr lang="ru-RU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строительство лыже-роллерной трассы «Тропа здоровья», </a:t>
            </a:r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14,35 </a:t>
            </a:r>
            <a:r>
              <a:rPr lang="ru-RU" sz="1400" b="1" i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млн.рублей</a:t>
            </a:r>
            <a:endParaRPr lang="ru-RU" sz="14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6476" y="2511950"/>
            <a:ext cx="82349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2022 год </a:t>
            </a:r>
            <a:r>
              <a:rPr lang="ru-RU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строительство Физкультурно-оздоровительного комплекса, </a:t>
            </a:r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55 </a:t>
            </a:r>
            <a:r>
              <a:rPr lang="ru-RU" sz="1400" b="1" i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млн.рублей</a:t>
            </a:r>
            <a:endParaRPr lang="ru-RU" sz="14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6476" y="2129232"/>
            <a:ext cx="9285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2021 год </a:t>
            </a:r>
            <a:r>
              <a:rPr lang="ru-RU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строительство крытого хоккейного корта с искусственным льдом, </a:t>
            </a:r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71,0 </a:t>
            </a:r>
            <a:r>
              <a:rPr lang="ru-RU" sz="1400" b="1" i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млн.рублей</a:t>
            </a:r>
            <a:endParaRPr lang="ru-RU" sz="14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6476" y="2892075"/>
            <a:ext cx="89804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2024 год </a:t>
            </a:r>
            <a:r>
              <a:rPr lang="ru-RU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строительство площадки для сдачи норм и испытаний ВФСК «ГТО», </a:t>
            </a:r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0,25 </a:t>
            </a:r>
            <a:r>
              <a:rPr lang="ru-RU" sz="1400" b="1" i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млн.рублей</a:t>
            </a:r>
            <a:endParaRPr lang="ru-RU" sz="14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188" y="3253611"/>
            <a:ext cx="2827648" cy="195673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597" y="4970895"/>
            <a:ext cx="3114642" cy="162960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232" y="3159042"/>
            <a:ext cx="3372400" cy="1898662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326476" y="1323568"/>
            <a:ext cx="826290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2020 год </a:t>
            </a:r>
            <a:r>
              <a:rPr lang="ru-RU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капитальный ремонт спортивной площадки МКОУ ООШ №4, </a:t>
            </a:r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6,25 </a:t>
            </a:r>
            <a:r>
              <a:rPr lang="ru-RU" sz="1400" b="1" i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млн.рублей</a:t>
            </a:r>
            <a:endParaRPr lang="ru-RU" sz="14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227" y="4880150"/>
            <a:ext cx="2827283" cy="1764290"/>
          </a:xfrm>
          <a:prstGeom prst="rect">
            <a:avLst/>
          </a:prstGeom>
        </p:spPr>
      </p:pic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998004" y="57591"/>
            <a:ext cx="11193995" cy="377647"/>
          </a:xfrm>
          <a:prstGeom prst="rect">
            <a:avLst/>
          </a:prstGeom>
          <a:solidFill>
            <a:srgbClr val="FFE5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Задача2.Развитие, модернизация и реформирование социальной сферы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86429" y="971872"/>
            <a:ext cx="8965323" cy="318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540" indent="270510" algn="just">
              <a:lnSpc>
                <a:spcPct val="115000"/>
              </a:lnSpc>
              <a:spcAft>
                <a:spcPts val="25"/>
              </a:spcAft>
              <a:tabLst>
                <a:tab pos="2924175" algn="l"/>
              </a:tabLst>
            </a:pPr>
            <a:r>
              <a:rPr lang="ru-RU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участие в </a:t>
            </a:r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национальном проекте «Демография» </a:t>
            </a:r>
            <a:r>
              <a:rPr lang="ru-RU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 направлению </a:t>
            </a:r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«Спорт – норма жизни».</a:t>
            </a:r>
            <a:endParaRPr lang="ru-RU" sz="1400" b="1" i="1" dirty="0">
              <a:solidFill>
                <a:srgbClr val="C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6" t="3680" r="14044" b="4917"/>
          <a:stretch/>
        </p:blipFill>
        <p:spPr>
          <a:xfrm>
            <a:off x="9551157" y="463308"/>
            <a:ext cx="2427026" cy="167172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494" y="2135036"/>
            <a:ext cx="2695689" cy="86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4165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 descr="Untitled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79" y="56717"/>
            <a:ext cx="823926" cy="101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378" y="6084337"/>
            <a:ext cx="2040510" cy="748381"/>
          </a:xfrm>
          <a:prstGeom prst="rect">
            <a:avLst/>
          </a:prstGeom>
        </p:spPr>
      </p:pic>
      <p:sp>
        <p:nvSpPr>
          <p:cNvPr id="5" name="Заголовок 5">
            <a:extLst>
              <a:ext uri="{FF2B5EF4-FFF2-40B4-BE49-F238E27FC236}">
                <a16:creationId xmlns:a16="http://schemas.microsoft.com/office/drawing/2014/main" id="{2BC7C6F4-226C-41C3-A80B-3165B29E846B}"/>
              </a:ext>
            </a:extLst>
          </p:cNvPr>
          <p:cNvSpPr txBox="1">
            <a:spLocks/>
          </p:cNvSpPr>
          <p:nvPr/>
        </p:nvSpPr>
        <p:spPr>
          <a:xfrm>
            <a:off x="765276" y="87365"/>
            <a:ext cx="7139136" cy="5838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4445" indent="450215" algn="just">
              <a:lnSpc>
                <a:spcPct val="130000"/>
              </a:lnSpc>
              <a:spcAft>
                <a:spcPts val="25"/>
              </a:spcAft>
            </a:pPr>
            <a:r>
              <a:rPr lang="ru-RU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Ожидаемые результаты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68922" y="5097624"/>
            <a:ext cx="320779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Доля детей и молодежи, систематически занимающихся физической культурой и спортом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04169" y="807208"/>
            <a:ext cx="270507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55%</a:t>
            </a: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3820434456"/>
              </p:ext>
            </p:extLst>
          </p:nvPr>
        </p:nvGraphicFramePr>
        <p:xfrm>
          <a:off x="586042" y="1339663"/>
          <a:ext cx="5183367" cy="27624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5946238" y="777197"/>
            <a:ext cx="270507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60%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671683" y="774619"/>
            <a:ext cx="40810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66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Уровень обеспеченности граждан спортивными сооружениями </a:t>
            </a:r>
            <a:endParaRPr lang="ru-RU" sz="1400" b="1" dirty="0">
              <a:solidFill>
                <a:srgbClr val="0066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927139872"/>
              </p:ext>
            </p:extLst>
          </p:nvPr>
        </p:nvGraphicFramePr>
        <p:xfrm>
          <a:off x="7049281" y="1586860"/>
          <a:ext cx="4479159" cy="25152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1003647" y="4497460"/>
            <a:ext cx="270507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8</a:t>
            </a:r>
            <a:r>
              <a:rPr lang="ru-RU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5%</a:t>
            </a:r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2809840342"/>
              </p:ext>
            </p:extLst>
          </p:nvPr>
        </p:nvGraphicFramePr>
        <p:xfrm>
          <a:off x="3559598" y="4069304"/>
          <a:ext cx="5183367" cy="27624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2267809" y="908203"/>
            <a:ext cx="38164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Доля граждан Усть-Катавского городского округа в возрасте 3-79 лет, систематически занимающиеся физической культурой и спортом</a:t>
            </a:r>
          </a:p>
        </p:txBody>
      </p:sp>
    </p:spTree>
    <p:extLst>
      <p:ext uri="{BB962C8B-B14F-4D97-AF65-F5344CB8AC3E}">
        <p14:creationId xmlns:p14="http://schemas.microsoft.com/office/powerpoint/2010/main" val="26352905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1730" y="439438"/>
            <a:ext cx="110559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Раздел 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Оценка достигнутых целей социально-экономического развития Усть-Катавского городского округа</a:t>
            </a:r>
          </a:p>
        </p:txBody>
      </p:sp>
      <p:pic>
        <p:nvPicPr>
          <p:cNvPr id="3" name="Picture 17" descr="Untitled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83" y="154378"/>
            <a:ext cx="750295" cy="92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966" y="5870512"/>
            <a:ext cx="2238280" cy="8209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9692" y="1827818"/>
            <a:ext cx="3341501" cy="41247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2377" y="1827818"/>
            <a:ext cx="3427144" cy="412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61446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 descr="Untitled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97" y="94210"/>
            <a:ext cx="823926" cy="101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858" y="1261878"/>
            <a:ext cx="2502267" cy="187670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52531" y="443782"/>
            <a:ext cx="7454986" cy="414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445" indent="450215" algn="just">
              <a:lnSpc>
                <a:spcPct val="130000"/>
              </a:lnSpc>
              <a:spcAft>
                <a:spcPts val="25"/>
              </a:spcAft>
            </a:pPr>
            <a:r>
              <a:rPr lang="ru-RU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доступности и качества образования</a:t>
            </a:r>
          </a:p>
        </p:txBody>
      </p:sp>
      <p:pic>
        <p:nvPicPr>
          <p:cNvPr id="2050" name="Picture 2" descr="http://tramuk.ru/media/k2/items/cache/1263d646e8e086bbc6c35d3f056e5e2c_X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1344" y="2818275"/>
            <a:ext cx="2524752" cy="1683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160" y="4126747"/>
            <a:ext cx="2483529" cy="186264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720" y="5941764"/>
            <a:ext cx="2238280" cy="820916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728" y="5233665"/>
            <a:ext cx="2881823" cy="1561270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38080" y="5989392"/>
            <a:ext cx="532480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2021-2022 гг. </a:t>
            </a:r>
            <a:r>
              <a:rPr lang="ru-RU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строительство здания детского сада в поселке Вязовая</a:t>
            </a:r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50, 0 </a:t>
            </a:r>
            <a:r>
              <a:rPr lang="ru-RU" sz="1400" b="1" i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млн.рублей</a:t>
            </a:r>
            <a:endParaRPr lang="ru-RU" sz="1400" b="1" i="1" dirty="0">
              <a:solidFill>
                <a:srgbClr val="C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ru-RU" sz="14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8080" y="5314667"/>
            <a:ext cx="53248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2021-2025 гг. </a:t>
            </a:r>
            <a:r>
              <a:rPr lang="ru-RU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строительство спортивного зала МКОУ СОШ № 23 п. Вязовая, </a:t>
            </a:r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30,0 </a:t>
            </a:r>
            <a:r>
              <a:rPr lang="ru-RU" sz="1400" b="1" i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млн.рублей</a:t>
            </a:r>
            <a:endParaRPr lang="ru-RU" sz="14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8080" y="3504957"/>
            <a:ext cx="8779917" cy="56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540">
              <a:lnSpc>
                <a:spcPct val="115000"/>
              </a:lnSpc>
              <a:spcAft>
                <a:spcPts val="0"/>
              </a:spcAft>
            </a:pPr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2020-2022 гг. </a:t>
            </a:r>
            <a:r>
              <a:rPr lang="ru-RU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реконструкция здания бывшего Усть-Катавского механического техникума под начальную школу, </a:t>
            </a:r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50 </a:t>
            </a:r>
            <a:r>
              <a:rPr lang="ru-RU" sz="1400" b="1" i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млн.рублей</a:t>
            </a:r>
            <a:endParaRPr lang="ru-RU" sz="14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2390" y="2830232"/>
            <a:ext cx="80451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2020-2022 гг. </a:t>
            </a:r>
            <a:r>
              <a:rPr lang="ru-RU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капитальный ремонт объектов образования(кровля МКОУ СОШ №1,спортивного зала ООШ с. Минка), </a:t>
            </a:r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7,9 </a:t>
            </a:r>
            <a:r>
              <a:rPr lang="ru-RU" sz="1400" b="1" i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млн.рублей</a:t>
            </a:r>
            <a:endParaRPr lang="ru-RU" sz="14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8080" y="4187659"/>
            <a:ext cx="87799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2020-2025 гг. </a:t>
            </a:r>
            <a:r>
              <a:rPr lang="ru-RU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перевод на круглогодичный режим работы МКУ ДОЦ «Ребячья республика», </a:t>
            </a:r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272 </a:t>
            </a:r>
            <a:r>
              <a:rPr lang="ru-RU" sz="1400" b="1" i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млн.рублей</a:t>
            </a:r>
            <a:endParaRPr lang="ru-RU" sz="14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8079" y="4825769"/>
            <a:ext cx="81660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202</a:t>
            </a:r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en-US" sz="14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-202</a:t>
            </a:r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14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гг.</a:t>
            </a:r>
            <a:r>
              <a:rPr lang="ru-RU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строительство спортивной площадки МАОУ СОШ № 5, </a:t>
            </a:r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20,0 </a:t>
            </a:r>
            <a:r>
              <a:rPr lang="ru-RU" sz="1400" b="1" i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млн.рублей</a:t>
            </a:r>
            <a:endParaRPr lang="ru-RU" sz="14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2390" y="2216452"/>
            <a:ext cx="77277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2020 год </a:t>
            </a:r>
            <a:r>
              <a:rPr lang="ru-RU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капитальный ремонт части здания общеобразовательной школы № 4, </a:t>
            </a:r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40,0 </a:t>
            </a:r>
            <a:r>
              <a:rPr lang="ru-RU" sz="1400" b="1" i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млн.рублей</a:t>
            </a:r>
            <a:endParaRPr lang="ru-RU" sz="14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30401" y="861594"/>
            <a:ext cx="80294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- Участие в </a:t>
            </a:r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национальном проекте «Образование» </a:t>
            </a:r>
            <a:r>
              <a:rPr lang="ru-RU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по направлениям </a:t>
            </a:r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«Современная школа», «Цифровая образовательная среда», «Социальная активность» 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74715" y="1316967"/>
            <a:ext cx="802944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- Участие в программе </a:t>
            </a:r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«Земский учитель»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106397" y="1600733"/>
            <a:ext cx="80294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- Поддержка талантливых детей и молодежи, а также ее вовлечение в социально-экономическую, политическую  и культурную жизнь округа</a:t>
            </a:r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930323" y="101304"/>
            <a:ext cx="11261677" cy="377647"/>
          </a:xfrm>
          <a:prstGeom prst="rect">
            <a:avLst/>
          </a:prstGeom>
          <a:solidFill>
            <a:srgbClr val="FFE5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Задача2.Развитие, модернизация и реформирование социальной сферы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176" y="401502"/>
            <a:ext cx="2432286" cy="960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32946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 descr="Untitled-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79" y="56717"/>
            <a:ext cx="677259" cy="836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5">
            <a:extLst>
              <a:ext uri="{FF2B5EF4-FFF2-40B4-BE49-F238E27FC236}">
                <a16:creationId xmlns:a16="http://schemas.microsoft.com/office/drawing/2014/main" id="{2BC7C6F4-226C-41C3-A80B-3165B29E846B}"/>
              </a:ext>
            </a:extLst>
          </p:cNvPr>
          <p:cNvSpPr txBox="1">
            <a:spLocks/>
          </p:cNvSpPr>
          <p:nvPr/>
        </p:nvSpPr>
        <p:spPr>
          <a:xfrm>
            <a:off x="700588" y="5143"/>
            <a:ext cx="7139136" cy="5838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4445" indent="450215" algn="just">
              <a:lnSpc>
                <a:spcPct val="130000"/>
              </a:lnSpc>
              <a:spcAft>
                <a:spcPts val="25"/>
              </a:spcAft>
            </a:pPr>
            <a:r>
              <a:rPr lang="ru-RU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Ожидаемые результаты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961760" y="523496"/>
            <a:ext cx="27545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Охват детей 1-7 лет дошкольным образованием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07448" y="509564"/>
            <a:ext cx="252658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77,5%</a:t>
            </a: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2836217406"/>
              </p:ext>
            </p:extLst>
          </p:nvPr>
        </p:nvGraphicFramePr>
        <p:xfrm>
          <a:off x="116422" y="775204"/>
          <a:ext cx="4012093" cy="25132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2351536374"/>
              </p:ext>
            </p:extLst>
          </p:nvPr>
        </p:nvGraphicFramePr>
        <p:xfrm>
          <a:off x="4244937" y="862638"/>
          <a:ext cx="3990257" cy="24538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5526700" y="174194"/>
            <a:ext cx="334151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Доля муниципальных общеобразовательных учреждений, соответствующих современным требованиям обучения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012093" y="424084"/>
            <a:ext cx="252658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85%</a:t>
            </a: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570626562"/>
              </p:ext>
            </p:extLst>
          </p:nvPr>
        </p:nvGraphicFramePr>
        <p:xfrm>
          <a:off x="2057159" y="4344891"/>
          <a:ext cx="3692624" cy="23936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622619" y="3652020"/>
            <a:ext cx="252658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80%</a:t>
            </a:r>
            <a:endParaRPr lang="ru-RU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634031" y="3605854"/>
            <a:ext cx="327225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Охват детей в возрасте от 5 до 18 лет программами дополнительного образования</a:t>
            </a:r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1178245264"/>
              </p:ext>
            </p:extLst>
          </p:nvPr>
        </p:nvGraphicFramePr>
        <p:xfrm>
          <a:off x="8235194" y="808432"/>
          <a:ext cx="3996987" cy="25622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9" name="Прямоугольник 18"/>
          <p:cNvSpPr/>
          <p:nvPr/>
        </p:nvSpPr>
        <p:spPr>
          <a:xfrm>
            <a:off x="8014378" y="374509"/>
            <a:ext cx="252658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12%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9346979" y="195988"/>
            <a:ext cx="285556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Доля обучающихся в муниципальных общеобразовательных учреждениях, занимающихся во вторую смену</a:t>
            </a:r>
          </a:p>
        </p:txBody>
      </p:sp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:p14="http://schemas.microsoft.com/office/powerpoint/2010/main" val="1934802261"/>
              </p:ext>
            </p:extLst>
          </p:nvPr>
        </p:nvGraphicFramePr>
        <p:xfrm>
          <a:off x="5972865" y="4271415"/>
          <a:ext cx="4083025" cy="24400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3" name="Прямоугольник 22"/>
          <p:cNvSpPr/>
          <p:nvPr/>
        </p:nvSpPr>
        <p:spPr>
          <a:xfrm>
            <a:off x="7375552" y="3716404"/>
            <a:ext cx="268033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Доля педагогических работников в возрасте до 30 лет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5526700" y="3688648"/>
            <a:ext cx="252658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22,4%</a:t>
            </a:r>
            <a:endParaRPr lang="ru-RU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011315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17292" y="496437"/>
            <a:ext cx="6784999" cy="4524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4445" indent="450215" algn="just">
              <a:lnSpc>
                <a:spcPct val="130000"/>
              </a:lnSpc>
              <a:spcAft>
                <a:spcPts val="25"/>
              </a:spcAft>
            </a:pPr>
            <a:r>
              <a:rPr lang="ru-RU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Единое культурно-информационное пространство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7297" y="1815984"/>
            <a:ext cx="81148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altLang="ru-RU" sz="1400" b="1" i="1" dirty="0">
                <a:solidFill>
                  <a:srgbClr val="C00000"/>
                </a:solidFill>
                <a:latin typeface="Arial" panose="020B0604020202020204" pitchFamily="34" charset="0"/>
              </a:rPr>
              <a:t>2020 год - </a:t>
            </a:r>
            <a:r>
              <a:rPr lang="ru-RU" altLang="ru-RU" sz="1400" b="1" i="1" dirty="0">
                <a:latin typeface="Arial" panose="020B0604020202020204" pitchFamily="34" charset="0"/>
              </a:rPr>
              <a:t>капитальный ремонт дома культуры п. Вязовая, </a:t>
            </a:r>
            <a:r>
              <a:rPr lang="ru-RU" altLang="ru-RU" sz="1400" b="1" i="1" dirty="0">
                <a:solidFill>
                  <a:srgbClr val="C00000"/>
                </a:solidFill>
                <a:latin typeface="Arial" panose="020B0604020202020204" pitchFamily="34" charset="0"/>
              </a:rPr>
              <a:t>7,4 млн. рублей</a:t>
            </a:r>
            <a:endParaRPr lang="ru-RU" altLang="ru-RU" sz="1400" i="1" dirty="0"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8847" y="2208636"/>
            <a:ext cx="79723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sz="1400" b="1" i="1" dirty="0">
                <a:solidFill>
                  <a:srgbClr val="C00000"/>
                </a:solidFill>
                <a:latin typeface="Arial" panose="020B0604020202020204" pitchFamily="34" charset="0"/>
              </a:rPr>
              <a:t>2021 год </a:t>
            </a:r>
            <a:r>
              <a:rPr lang="ru-RU" altLang="ru-RU" sz="1400" b="1" i="1" dirty="0">
                <a:solidFill>
                  <a:srgbClr val="002060"/>
                </a:solidFill>
                <a:latin typeface="Arial" panose="020B0604020202020204" pitchFamily="34" charset="0"/>
              </a:rPr>
              <a:t>- </a:t>
            </a:r>
            <a:r>
              <a:rPr lang="ru-RU" altLang="ru-RU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оздание Модельной библиотеки на базе Центральной городской библиотеки, </a:t>
            </a:r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10,0 </a:t>
            </a:r>
            <a:r>
              <a:rPr lang="ru-RU" sz="1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млн.рублей</a:t>
            </a:r>
            <a:endParaRPr lang="ru-RU" altLang="ru-RU" sz="14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8847" y="2704536"/>
            <a:ext cx="78418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2021 год </a:t>
            </a:r>
            <a:r>
              <a:rPr lang="ru-RU" sz="14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капитальный ремонт сельского клуба культуры </a:t>
            </a:r>
            <a:r>
              <a:rPr lang="ru-RU" sz="1400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с.Минка</a:t>
            </a:r>
            <a:r>
              <a:rPr lang="ru-RU" sz="14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7,5 </a:t>
            </a:r>
            <a:r>
              <a:rPr lang="ru-RU" sz="1400" b="1" i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млн.рублей</a:t>
            </a:r>
            <a:endParaRPr lang="ru-RU" sz="14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88847" y="3141435"/>
            <a:ext cx="79723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2021 год </a:t>
            </a:r>
            <a:r>
              <a:rPr lang="ru-RU" sz="14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создание на базе городского Дворца культуры имени </a:t>
            </a:r>
            <a:r>
              <a:rPr lang="ru-RU" sz="1400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Т.Я.Белоконева</a:t>
            </a:r>
            <a:r>
              <a:rPr lang="ru-RU" sz="14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Виртуального концертного зала, </a:t>
            </a:r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6,5 </a:t>
            </a:r>
            <a:r>
              <a:rPr lang="ru-RU" sz="1400" b="1" i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млн.рублей</a:t>
            </a:r>
            <a:endParaRPr lang="ru-RU" sz="14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4079" y="3731556"/>
            <a:ext cx="81980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2021 год </a:t>
            </a:r>
            <a:r>
              <a:rPr lang="ru-RU" sz="14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капитальный ремонт Историко-краеведческого музея (объект культурного наследия «Дом купцов </a:t>
            </a:r>
            <a:r>
              <a:rPr lang="ru-RU" sz="1400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Патриных</a:t>
            </a:r>
            <a:r>
              <a:rPr lang="ru-RU" sz="14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»), </a:t>
            </a:r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6,7 </a:t>
            </a:r>
            <a:r>
              <a:rPr lang="ru-RU" sz="1400" b="1" i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млн.рублей</a:t>
            </a:r>
            <a:endParaRPr lang="ru-RU" sz="14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30444" y="4935179"/>
            <a:ext cx="79683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2022 год</a:t>
            </a:r>
            <a:r>
              <a:rPr lang="ru-RU" sz="14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капитальный ремонт фасадов и кровли городского Дворца культуры имени </a:t>
            </a:r>
            <a:r>
              <a:rPr lang="ru-RU" sz="1400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Т.Я.Белоконева</a:t>
            </a:r>
            <a:r>
              <a:rPr lang="ru-RU" sz="14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(объект культурного наследия «Дворец культуры имени </a:t>
            </a:r>
            <a:r>
              <a:rPr lang="ru-RU" sz="1400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Т.Я.Белоконева</a:t>
            </a:r>
            <a:r>
              <a:rPr lang="ru-RU" sz="14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), </a:t>
            </a:r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5,0 млн. рублей</a:t>
            </a:r>
            <a:endParaRPr lang="ru-RU" sz="14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30444" y="5658384"/>
            <a:ext cx="82020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2022 год </a:t>
            </a:r>
            <a:r>
              <a:rPr lang="ru-RU" sz="14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капитальный ремонт городского дома культуры </a:t>
            </a:r>
            <a:r>
              <a:rPr lang="ru-RU" sz="1400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п.Паранино</a:t>
            </a:r>
            <a:r>
              <a:rPr lang="ru-RU" sz="14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7,5 </a:t>
            </a:r>
            <a:r>
              <a:rPr lang="ru-RU" sz="1400" b="1" i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млн.рублей</a:t>
            </a:r>
            <a:endParaRPr lang="ru-RU" sz="14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2747" y="6058784"/>
            <a:ext cx="81188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2023 год </a:t>
            </a:r>
            <a:r>
              <a:rPr lang="ru-RU" sz="14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капитальный ремонт кровли Детской музыкальной школы, </a:t>
            </a:r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3,0 </a:t>
            </a:r>
            <a:r>
              <a:rPr lang="ru-RU" sz="1400" b="1" i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млн.рублей</a:t>
            </a:r>
            <a:endParaRPr lang="ru-RU" sz="14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26394" y="6397779"/>
            <a:ext cx="797239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2025 год </a:t>
            </a:r>
            <a:r>
              <a:rPr lang="ru-RU" sz="14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капитальный ремонт Детской библиотеки, </a:t>
            </a:r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1,0 </a:t>
            </a:r>
            <a:r>
              <a:rPr lang="ru-RU" sz="1400" b="1" i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млн.рублей</a:t>
            </a:r>
            <a:endParaRPr lang="ru-RU" sz="14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Рисунок 2">
            <a:extLst>
              <a:ext uri="{FF2B5EF4-FFF2-40B4-BE49-F238E27FC236}">
                <a16:creationId xmlns:a16="http://schemas.microsoft.com/office/drawing/2014/main" id="{4C5E9D77-5BDB-4C12-80CF-1C23CECE2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734" y="1007904"/>
            <a:ext cx="2822568" cy="1974488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 descr="https://telefakt.ru/assets/images/resources/12575/4362e5d939cea7a5ac89c8bb9158c42cf3dd42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7350" y="2731856"/>
            <a:ext cx="2867368" cy="191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http://belomornews.ru/uploads/posts/2019-09/1568882237_cu-dbbqwaaaygzj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021" y="4347399"/>
            <a:ext cx="2996556" cy="199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165978" y="4301087"/>
            <a:ext cx="79723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sz="1400" b="1" i="1" dirty="0">
                <a:solidFill>
                  <a:srgbClr val="C00000"/>
                </a:solidFill>
                <a:latin typeface="Arial" panose="020B0604020202020204" pitchFamily="34" charset="0"/>
              </a:rPr>
              <a:t>2021 год </a:t>
            </a:r>
            <a:r>
              <a:rPr lang="ru-RU" altLang="ru-RU" sz="1400" b="1" i="1" dirty="0">
                <a:solidFill>
                  <a:srgbClr val="002060"/>
                </a:solidFill>
                <a:latin typeface="Arial" panose="020B0604020202020204" pitchFamily="34" charset="0"/>
              </a:rPr>
              <a:t>- </a:t>
            </a:r>
            <a:r>
              <a:rPr lang="ru-RU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укрепление материально-технической базы городского Дворца культуры имени </a:t>
            </a:r>
            <a:r>
              <a:rPr lang="ru-RU" sz="1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Т.Я.Белоконева</a:t>
            </a:r>
            <a:r>
              <a:rPr lang="ru-RU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3,67 </a:t>
            </a:r>
            <a:r>
              <a:rPr lang="ru-RU" sz="1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млн.рублей</a:t>
            </a:r>
            <a:endParaRPr lang="ru-RU" altLang="ru-RU" sz="14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717292" y="64863"/>
            <a:ext cx="11474708" cy="377647"/>
          </a:xfrm>
          <a:prstGeom prst="rect">
            <a:avLst/>
          </a:prstGeom>
          <a:solidFill>
            <a:srgbClr val="FFE5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Задача2.Развитие, модернизация и реформирование социальной сферы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74079" y="851775"/>
            <a:ext cx="8422001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540" indent="270510" algn="just">
              <a:lnSpc>
                <a:spcPct val="115000"/>
              </a:lnSpc>
              <a:spcAft>
                <a:spcPts val="25"/>
              </a:spcAft>
              <a:tabLst>
                <a:tab pos="2924175" algn="l"/>
              </a:tabLst>
            </a:pPr>
            <a:r>
              <a:rPr lang="ru-RU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участие в </a:t>
            </a:r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национальном проекте «Культура» </a:t>
            </a:r>
            <a:r>
              <a:rPr lang="ru-RU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 направлениям </a:t>
            </a:r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«Культурная среда» </a:t>
            </a:r>
            <a:r>
              <a:rPr lang="ru-RU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«Обеспечение качественно нового уровня развития инфраструктуры культуры», </a:t>
            </a:r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«Цифровая культура» - «</a:t>
            </a:r>
            <a:r>
              <a:rPr lang="ru-RU" sz="1400" b="1" i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Цифровизация</a:t>
            </a:r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услуг и формирование информационного пространства в сфере культуры».</a:t>
            </a:r>
            <a:endParaRPr lang="ru-RU" sz="1400" b="1" i="1" dirty="0">
              <a:solidFill>
                <a:srgbClr val="C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" name="Picture 17" descr="Untitled-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79" y="56717"/>
            <a:ext cx="683498" cy="843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530" y="6037084"/>
            <a:ext cx="2238280" cy="82091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6921" y="399533"/>
            <a:ext cx="2070889" cy="101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69009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 descr="Untitled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79" y="56717"/>
            <a:ext cx="823926" cy="101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378" y="6084337"/>
            <a:ext cx="2040510" cy="748381"/>
          </a:xfrm>
          <a:prstGeom prst="rect">
            <a:avLst/>
          </a:prstGeom>
        </p:spPr>
      </p:pic>
      <p:sp>
        <p:nvSpPr>
          <p:cNvPr id="5" name="Заголовок 5">
            <a:extLst>
              <a:ext uri="{FF2B5EF4-FFF2-40B4-BE49-F238E27FC236}">
                <a16:creationId xmlns:a16="http://schemas.microsoft.com/office/drawing/2014/main" id="{2BC7C6F4-226C-41C3-A80B-3165B29E846B}"/>
              </a:ext>
            </a:extLst>
          </p:cNvPr>
          <p:cNvSpPr txBox="1">
            <a:spLocks/>
          </p:cNvSpPr>
          <p:nvPr/>
        </p:nvSpPr>
        <p:spPr>
          <a:xfrm>
            <a:off x="760233" y="69791"/>
            <a:ext cx="7139136" cy="5838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4445" indent="450215" algn="just">
              <a:lnSpc>
                <a:spcPct val="130000"/>
              </a:lnSpc>
              <a:spcAft>
                <a:spcPts val="25"/>
              </a:spcAft>
            </a:pPr>
            <a:r>
              <a:rPr lang="ru-RU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Ожидаемые результаты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394743" y="1033702"/>
            <a:ext cx="42871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Доля населения, пользующегося услугами учреждений культуры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86837" y="1000506"/>
            <a:ext cx="253641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54,8%</a:t>
            </a: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1064739074"/>
              </p:ext>
            </p:extLst>
          </p:nvPr>
        </p:nvGraphicFramePr>
        <p:xfrm>
          <a:off x="760233" y="1823080"/>
          <a:ext cx="5253705" cy="35989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3961279259"/>
              </p:ext>
            </p:extLst>
          </p:nvPr>
        </p:nvGraphicFramePr>
        <p:xfrm>
          <a:off x="6552949" y="1893809"/>
          <a:ext cx="5253705" cy="35989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7802798" y="1033702"/>
            <a:ext cx="428716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Доля объектов культурного наследия, находящихся в муниципальной собственности и требующих консервации и реставрации, в общем количестве объектов культурного наследия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053394" y="1000506"/>
            <a:ext cx="253641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0%</a:t>
            </a:r>
          </a:p>
        </p:txBody>
      </p:sp>
    </p:spTree>
    <p:extLst>
      <p:ext uri="{BB962C8B-B14F-4D97-AF65-F5344CB8AC3E}">
        <p14:creationId xmlns:p14="http://schemas.microsoft.com/office/powerpoint/2010/main" val="340512533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 descr="Untitled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79" y="56717"/>
            <a:ext cx="823926" cy="101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0532" y="5941764"/>
            <a:ext cx="2238280" cy="820916"/>
          </a:xfrm>
          <a:prstGeom prst="rect">
            <a:avLst/>
          </a:prstGeom>
        </p:spPr>
      </p:pic>
      <p:sp>
        <p:nvSpPr>
          <p:cNvPr id="5" name="Заголовок 5">
            <a:extLst>
              <a:ext uri="{FF2B5EF4-FFF2-40B4-BE49-F238E27FC236}">
                <a16:creationId xmlns:a16="http://schemas.microsoft.com/office/drawing/2014/main" id="{2BC7C6F4-226C-41C3-A80B-3165B29E846B}"/>
              </a:ext>
            </a:extLst>
          </p:cNvPr>
          <p:cNvSpPr txBox="1">
            <a:spLocks/>
          </p:cNvSpPr>
          <p:nvPr/>
        </p:nvSpPr>
        <p:spPr>
          <a:xfrm>
            <a:off x="1489153" y="666363"/>
            <a:ext cx="9184490" cy="5838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4445" indent="450215" algn="just">
              <a:lnSpc>
                <a:spcPct val="130000"/>
              </a:lnSpc>
              <a:spcAft>
                <a:spcPts val="25"/>
              </a:spcAft>
            </a:pPr>
            <a:r>
              <a:rPr lang="ru-RU" sz="1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Социальная политика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74079" y="1310751"/>
            <a:ext cx="84969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2020 год </a:t>
            </a:r>
            <a:r>
              <a:rPr lang="ru-RU" sz="14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доступная среда (установка пандусов, поручней для инвалидов), </a:t>
            </a:r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0,5 </a:t>
            </a:r>
            <a:r>
              <a:rPr lang="ru-RU" sz="1400" b="1" i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млн.рублей</a:t>
            </a:r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4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(ФГУП «Почта России»)</a:t>
            </a:r>
            <a:endParaRPr lang="ru-RU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Заголовок 5">
            <a:extLst>
              <a:ext uri="{FF2B5EF4-FFF2-40B4-BE49-F238E27FC236}">
                <a16:creationId xmlns:a16="http://schemas.microsoft.com/office/drawing/2014/main" id="{2BC7C6F4-226C-41C3-A80B-3165B29E846B}"/>
              </a:ext>
            </a:extLst>
          </p:cNvPr>
          <p:cNvSpPr txBox="1">
            <a:spLocks/>
          </p:cNvSpPr>
          <p:nvPr/>
        </p:nvSpPr>
        <p:spPr>
          <a:xfrm>
            <a:off x="-235533" y="2084129"/>
            <a:ext cx="7139136" cy="5838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4445" indent="450215" algn="just">
              <a:lnSpc>
                <a:spcPct val="130000"/>
              </a:lnSpc>
              <a:spcAft>
                <a:spcPts val="25"/>
              </a:spcAft>
            </a:pPr>
            <a:r>
              <a:rPr lang="ru-RU" sz="1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Планируемые мероприятия: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4079" y="2659166"/>
            <a:ext cx="8428892" cy="3566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2540" indent="-285750" algn="just">
              <a:lnSpc>
                <a:spcPct val="115000"/>
              </a:lnSpc>
              <a:spcAft>
                <a:spcPts val="1200"/>
              </a:spcAft>
              <a:buFont typeface="Wingdings" panose="05000000000000000000" pitchFamily="2" charset="2"/>
              <a:buChar char="ü"/>
              <a:tabLst>
                <a:tab pos="2924175" algn="l"/>
              </a:tabLst>
            </a:pPr>
            <a:r>
              <a:rPr lang="ru-RU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оказание адресной социальной поддержки отдельным категориям граждан для поддержания и повышения качества их жизни;</a:t>
            </a:r>
          </a:p>
          <a:p>
            <a:pPr marL="285750" marR="2540" indent="-285750" algn="just">
              <a:lnSpc>
                <a:spcPct val="115000"/>
              </a:lnSpc>
              <a:spcAft>
                <a:spcPts val="1200"/>
              </a:spcAft>
              <a:buFont typeface="Wingdings" panose="05000000000000000000" pitchFamily="2" charset="2"/>
              <a:buChar char="ü"/>
              <a:tabLst>
                <a:tab pos="2924175" algn="l"/>
              </a:tabLst>
            </a:pPr>
            <a:r>
              <a:rPr lang="ru-RU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создание </a:t>
            </a:r>
            <a:r>
              <a:rPr lang="ru-RU" sz="1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безбарьерной</a:t>
            </a:r>
            <a:r>
              <a:rPr lang="ru-RU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среды для инвалидов и других маломобильных групп населения;</a:t>
            </a:r>
          </a:p>
          <a:p>
            <a:pPr marL="285750" marR="2540" indent="-285750" algn="just">
              <a:lnSpc>
                <a:spcPct val="115000"/>
              </a:lnSpc>
              <a:spcAft>
                <a:spcPts val="1200"/>
              </a:spcAft>
              <a:buFont typeface="Wingdings" panose="05000000000000000000" pitchFamily="2" charset="2"/>
              <a:buChar char="ü"/>
              <a:tabLst>
                <a:tab pos="2924175" algn="l"/>
              </a:tabLst>
            </a:pPr>
            <a:r>
              <a:rPr lang="ru-RU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повышение эффективности предоставления государственных (муниципальных) услуг в сфере социального обслуживания граждан;</a:t>
            </a:r>
          </a:p>
          <a:p>
            <a:pPr marL="285750" marR="2540" indent="-285750" algn="just">
              <a:lnSpc>
                <a:spcPct val="115000"/>
              </a:lnSpc>
              <a:spcAft>
                <a:spcPts val="1200"/>
              </a:spcAft>
              <a:buFont typeface="Wingdings" panose="05000000000000000000" pitchFamily="2" charset="2"/>
              <a:buChar char="ü"/>
              <a:tabLst>
                <a:tab pos="2924175" algn="l"/>
              </a:tabLst>
            </a:pPr>
            <a:r>
              <a:rPr lang="ru-RU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совершенствование системы предоставления мер социальной поддержки;</a:t>
            </a:r>
          </a:p>
          <a:p>
            <a:pPr marL="285750" marR="2540" indent="-285750" algn="just">
              <a:lnSpc>
                <a:spcPct val="115000"/>
              </a:lnSpc>
              <a:spcAft>
                <a:spcPts val="1200"/>
              </a:spcAft>
              <a:buFont typeface="Wingdings" panose="05000000000000000000" pitchFamily="2" charset="2"/>
              <a:buChar char="ü"/>
              <a:tabLst>
                <a:tab pos="2924175" algn="l"/>
              </a:tabLst>
            </a:pPr>
            <a:r>
              <a:rPr lang="ru-RU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совершенствование работы по социальной поддержке семей с детьми, находящихся в трудной жизненной ситуации, включая профилактику семейного неблагополучия;</a:t>
            </a:r>
          </a:p>
          <a:p>
            <a:pPr marL="285750" marR="2540" indent="-285750" algn="just">
              <a:lnSpc>
                <a:spcPct val="115000"/>
              </a:lnSpc>
              <a:spcAft>
                <a:spcPts val="1200"/>
              </a:spcAft>
              <a:buFont typeface="Wingdings" panose="05000000000000000000" pitchFamily="2" charset="2"/>
              <a:buChar char="ü"/>
              <a:tabLst>
                <a:tab pos="2924175" algn="l"/>
              </a:tabLst>
            </a:pPr>
            <a:r>
              <a:rPr lang="ru-RU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участие в </a:t>
            </a:r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национальном проекте «Демография» </a:t>
            </a:r>
            <a:r>
              <a:rPr lang="ru-RU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 направлениям </a:t>
            </a:r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«Старшее поколение» и «Финансовая поддержка семей при рождении детей».</a:t>
            </a:r>
            <a:endParaRPr lang="ru-RU" sz="1400" b="1" i="1" dirty="0">
              <a:solidFill>
                <a:srgbClr val="C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487" y="823718"/>
            <a:ext cx="2283069" cy="152204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254" y="1634226"/>
            <a:ext cx="2181145" cy="163585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179" y="3057302"/>
            <a:ext cx="2419774" cy="115411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860" y="4211418"/>
            <a:ext cx="1907931" cy="1271954"/>
          </a:xfrm>
          <a:prstGeom prst="rect">
            <a:avLst/>
          </a:prstGeom>
        </p:spPr>
      </p:pic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998004" y="56717"/>
            <a:ext cx="11193995" cy="428839"/>
          </a:xfrm>
          <a:prstGeom prst="rect">
            <a:avLst/>
          </a:prstGeom>
          <a:solidFill>
            <a:srgbClr val="FFE5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Задача2.Развитие, модернизация и реформирование социальной сферы</a:t>
            </a:r>
          </a:p>
        </p:txBody>
      </p:sp>
    </p:spTree>
    <p:extLst>
      <p:ext uri="{BB962C8B-B14F-4D97-AF65-F5344CB8AC3E}">
        <p14:creationId xmlns:p14="http://schemas.microsoft.com/office/powerpoint/2010/main" val="64076551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 descr="Untitled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79" y="56717"/>
            <a:ext cx="823926" cy="101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0532" y="5941764"/>
            <a:ext cx="2238280" cy="820916"/>
          </a:xfrm>
          <a:prstGeom prst="rect">
            <a:avLst/>
          </a:prstGeom>
        </p:spPr>
      </p:pic>
      <p:sp>
        <p:nvSpPr>
          <p:cNvPr id="5" name="Заголовок 5">
            <a:extLst>
              <a:ext uri="{FF2B5EF4-FFF2-40B4-BE49-F238E27FC236}">
                <a16:creationId xmlns:a16="http://schemas.microsoft.com/office/drawing/2014/main" id="{2BC7C6F4-226C-41C3-A80B-3165B29E846B}"/>
              </a:ext>
            </a:extLst>
          </p:cNvPr>
          <p:cNvSpPr txBox="1">
            <a:spLocks/>
          </p:cNvSpPr>
          <p:nvPr/>
        </p:nvSpPr>
        <p:spPr>
          <a:xfrm>
            <a:off x="754706" y="-17369"/>
            <a:ext cx="7139136" cy="5838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4445" indent="450215" algn="just">
              <a:lnSpc>
                <a:spcPct val="130000"/>
              </a:lnSpc>
              <a:spcAft>
                <a:spcPts val="25"/>
              </a:spcAft>
            </a:pPr>
            <a:r>
              <a:rPr lang="ru-RU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Ожидаемые результаты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325679" y="757245"/>
            <a:ext cx="45949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граждан, которым выплачены меры социальной поддержки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68618" y="550102"/>
            <a:ext cx="252658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10350 человек</a:t>
            </a:r>
            <a:endParaRPr lang="ru-RU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2656314266"/>
              </p:ext>
            </p:extLst>
          </p:nvPr>
        </p:nvGraphicFramePr>
        <p:xfrm>
          <a:off x="1495525" y="944284"/>
          <a:ext cx="4855598" cy="28114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959266672"/>
              </p:ext>
            </p:extLst>
          </p:nvPr>
        </p:nvGraphicFramePr>
        <p:xfrm>
          <a:off x="6848643" y="897575"/>
          <a:ext cx="4779702" cy="2945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8349719" y="541802"/>
            <a:ext cx="36437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семей, получающих субсидии на оплату жилого помещения и коммунальных услуг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6452523" y="177032"/>
            <a:ext cx="241591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2150 семей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0" y="4851549"/>
            <a:ext cx="430723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Доля доступных для инвалидов и других маломобильных групп населения приоритетных объектов социальной, транспортной, инженерной инфраструктуры в общем количестве объектов округа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821790" y="4241141"/>
            <a:ext cx="272869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100%</a:t>
            </a:r>
            <a:endParaRPr lang="ru-RU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4160502186"/>
              </p:ext>
            </p:extLst>
          </p:nvPr>
        </p:nvGraphicFramePr>
        <p:xfrm>
          <a:off x="3923324" y="4029289"/>
          <a:ext cx="4553964" cy="28140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19215663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 descr="Untitled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01" y="82647"/>
            <a:ext cx="771852" cy="95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0532" y="5941764"/>
            <a:ext cx="2238280" cy="82091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55620" y="598755"/>
            <a:ext cx="6814746" cy="775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445" indent="450215" algn="just">
              <a:lnSpc>
                <a:spcPct val="130000"/>
              </a:lnSpc>
              <a:spcAft>
                <a:spcPts val="25"/>
              </a:spcAft>
            </a:pPr>
            <a:r>
              <a:rPr lang="ru-RU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Планируемые проекты в коммунальной и транспортной инфраструктуре :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46247" y="1519415"/>
            <a:ext cx="80941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2020-2035 гг. </a:t>
            </a:r>
            <a:r>
              <a:rPr lang="ru-RU" sz="14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реконструкция котельных и капитальный ремонт сетей теплоснабжения </a:t>
            </a:r>
            <a:r>
              <a:rPr lang="ru-RU" sz="1400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г.Усть-Катава</a:t>
            </a:r>
            <a:r>
              <a:rPr lang="ru-RU" sz="14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п. Вязовая, с. </a:t>
            </a:r>
            <a:r>
              <a:rPr lang="ru-RU" sz="1400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Тюбеляс</a:t>
            </a:r>
            <a:r>
              <a:rPr lang="ru-RU" sz="14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56,0 </a:t>
            </a:r>
            <a:r>
              <a:rPr lang="ru-RU" sz="1400" b="1" i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млн.рублей</a:t>
            </a:r>
            <a:endParaRPr lang="ru-RU" sz="14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81177" y="2236287"/>
            <a:ext cx="706033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2020-2035 гг. </a:t>
            </a:r>
            <a:r>
              <a:rPr lang="ru-RU" sz="14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капитальный ремонт водопроводных сетей и реконструкция системы водоснабжения </a:t>
            </a:r>
            <a:r>
              <a:rPr lang="ru-RU" sz="1400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г.Усть-Катава</a:t>
            </a:r>
            <a:r>
              <a:rPr lang="ru-RU" sz="14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sz="1400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с.Тюбеляс</a:t>
            </a:r>
            <a:r>
              <a:rPr lang="ru-RU" sz="14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46,0 </a:t>
            </a:r>
            <a:r>
              <a:rPr lang="ru-RU" sz="1400" b="1" i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млн.рублей</a:t>
            </a:r>
            <a:endParaRPr lang="ru-RU" sz="14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81177" y="3135217"/>
            <a:ext cx="70603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2020-2035 гг. </a:t>
            </a:r>
            <a:r>
              <a:rPr lang="ru-RU" sz="14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реконструкция (строительство) очистных сооружений хозяйственно-бытовых стоков </a:t>
            </a:r>
            <a:r>
              <a:rPr lang="ru-RU" sz="1400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г.Усть-Катава</a:t>
            </a:r>
            <a:r>
              <a:rPr lang="ru-RU" sz="14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500,0 </a:t>
            </a:r>
            <a:r>
              <a:rPr lang="ru-RU" sz="1400" b="1" i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млн.рублей</a:t>
            </a:r>
            <a:endParaRPr lang="ru-RU" sz="14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81177" y="3926106"/>
            <a:ext cx="69782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2020-2035 гг.</a:t>
            </a:r>
            <a:r>
              <a:rPr lang="ru-RU" sz="14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реконструкция (строительство) очистных сооружений хозяйственно-бытовых стоков </a:t>
            </a:r>
            <a:r>
              <a:rPr lang="ru-RU" sz="1400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п.Вязовая</a:t>
            </a:r>
            <a:r>
              <a:rPr lang="ru-RU" sz="14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20,0 </a:t>
            </a:r>
            <a:r>
              <a:rPr lang="ru-RU" sz="1400" b="1" i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млн.рублей</a:t>
            </a:r>
            <a:endParaRPr lang="ru-RU" sz="14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83817" y="4594902"/>
            <a:ext cx="67555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2020-2035 гг. </a:t>
            </a:r>
            <a:r>
              <a:rPr lang="ru-RU" sz="14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 проектирование и газоснабжение жилых домов, </a:t>
            </a:r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113,1 </a:t>
            </a:r>
            <a:r>
              <a:rPr lang="ru-RU" sz="1400" b="1" i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млн.рублей</a:t>
            </a:r>
            <a:endParaRPr lang="ru-RU" sz="14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2442" y="1690274"/>
            <a:ext cx="3486557" cy="220030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514" y="3688424"/>
            <a:ext cx="3355693" cy="2237128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83817" y="5359393"/>
            <a:ext cx="74619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2021-2024 гг. - </a:t>
            </a:r>
            <a:r>
              <a:rPr lang="ru-RU" sz="14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ремонт участков автодорог в реализации национального проекта </a:t>
            </a:r>
            <a:r>
              <a:rPr lang="ru-RU" sz="1400" b="1" dirty="0"/>
              <a:t> </a:t>
            </a:r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«Безопасные и качественные дороги»</a:t>
            </a:r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50,0 </a:t>
            </a:r>
            <a:r>
              <a:rPr lang="ru-RU" sz="1400" b="1" i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млн.рублей</a:t>
            </a:r>
            <a:endParaRPr lang="ru-RU" sz="14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855620" y="82647"/>
            <a:ext cx="11336380" cy="504031"/>
          </a:xfrm>
          <a:prstGeom prst="rect">
            <a:avLst/>
          </a:prstGeom>
          <a:solidFill>
            <a:srgbClr val="FFE5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16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Задача 3.  Реконструкция, капитальный ремонт объектов коммунальной и транспортной инфраструктуры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0" t="21265" r="7261" b="20303"/>
          <a:stretch/>
        </p:blipFill>
        <p:spPr>
          <a:xfrm>
            <a:off x="9931193" y="452624"/>
            <a:ext cx="2177806" cy="120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96270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 descr="Untitled-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79" y="56717"/>
            <a:ext cx="677259" cy="836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5">
            <a:extLst>
              <a:ext uri="{FF2B5EF4-FFF2-40B4-BE49-F238E27FC236}">
                <a16:creationId xmlns:a16="http://schemas.microsoft.com/office/drawing/2014/main" id="{2BC7C6F4-226C-41C3-A80B-3165B29E846B}"/>
              </a:ext>
            </a:extLst>
          </p:cNvPr>
          <p:cNvSpPr txBox="1">
            <a:spLocks/>
          </p:cNvSpPr>
          <p:nvPr/>
        </p:nvSpPr>
        <p:spPr>
          <a:xfrm>
            <a:off x="1096058" y="86686"/>
            <a:ext cx="7139136" cy="5838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4445" indent="450215" algn="just">
              <a:lnSpc>
                <a:spcPct val="130000"/>
              </a:lnSpc>
              <a:spcAft>
                <a:spcPts val="25"/>
              </a:spcAft>
            </a:pPr>
            <a:r>
              <a:rPr lang="ru-RU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Ожидаемые результаты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71947" y="546822"/>
            <a:ext cx="275451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Заключено концессионных соглашений, соглашений МЧП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44918" y="259091"/>
            <a:ext cx="1812611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 </a:t>
            </a:r>
            <a:r>
              <a:rPr lang="ru-RU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единицы</a:t>
            </a: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2876331983"/>
              </p:ext>
            </p:extLst>
          </p:nvPr>
        </p:nvGraphicFramePr>
        <p:xfrm>
          <a:off x="247950" y="1170483"/>
          <a:ext cx="3649746" cy="21180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804188937"/>
              </p:ext>
            </p:extLst>
          </p:nvPr>
        </p:nvGraphicFramePr>
        <p:xfrm>
          <a:off x="4338255" y="1170483"/>
          <a:ext cx="3769441" cy="21728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5569573" y="508187"/>
            <a:ext cx="292975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Доля объема отпуска холодной воды, согласно показаниям приборов учета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3872662" y="437627"/>
            <a:ext cx="252658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53,5%</a:t>
            </a: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328118546"/>
              </p:ext>
            </p:extLst>
          </p:nvPr>
        </p:nvGraphicFramePr>
        <p:xfrm>
          <a:off x="2257529" y="4576679"/>
          <a:ext cx="3486360" cy="22579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763175" y="3804604"/>
            <a:ext cx="252658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77,8%</a:t>
            </a:r>
            <a:endParaRPr lang="ru-RU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696239" y="3793919"/>
            <a:ext cx="327225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Доля объема отпуска тепловой энергии, согласно показаниям приборов учета</a:t>
            </a:r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3603635565"/>
              </p:ext>
            </p:extLst>
          </p:nvPr>
        </p:nvGraphicFramePr>
        <p:xfrm>
          <a:off x="8371831" y="1172058"/>
          <a:ext cx="3722344" cy="2171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9" name="Прямоугольник 18"/>
          <p:cNvSpPr/>
          <p:nvPr/>
        </p:nvSpPr>
        <p:spPr>
          <a:xfrm>
            <a:off x="7609826" y="502312"/>
            <a:ext cx="252658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91,3%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9321100" y="528682"/>
            <a:ext cx="285556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Доля объема отпуска горячей воды, согласно показаниям приборов учета</a:t>
            </a:r>
          </a:p>
        </p:txBody>
      </p:sp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:p14="http://schemas.microsoft.com/office/powerpoint/2010/main" val="1900248204"/>
              </p:ext>
            </p:extLst>
          </p:nvPr>
        </p:nvGraphicFramePr>
        <p:xfrm>
          <a:off x="6796708" y="4440249"/>
          <a:ext cx="3964096" cy="23629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3" name="Прямоугольник 22"/>
          <p:cNvSpPr/>
          <p:nvPr/>
        </p:nvSpPr>
        <p:spPr>
          <a:xfrm>
            <a:off x="7609826" y="3734672"/>
            <a:ext cx="428639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Доля протяженности автомобильных дорог общего пользования местного значения, не отвечающих нормативным требованиям, в общей протяженности автомобильных дорог общего пользования местного значения 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5708611" y="3767865"/>
            <a:ext cx="252658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42,68</a:t>
            </a:r>
            <a:r>
              <a:rPr lang="ru-RU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%</a:t>
            </a:r>
            <a:endParaRPr lang="ru-RU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8244665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 descr="Untitled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79" y="56717"/>
            <a:ext cx="823926" cy="101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8346" y="6020497"/>
            <a:ext cx="2238280" cy="82091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25799" y="1157307"/>
            <a:ext cx="7543871" cy="45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445" indent="450215" algn="just">
              <a:lnSpc>
                <a:spcPct val="130000"/>
              </a:lnSpc>
              <a:spcAft>
                <a:spcPts val="25"/>
              </a:spcAft>
            </a:pPr>
            <a:r>
              <a:rPr lang="ru-RU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Планируемые мероприятия в жилищном строительстве: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6397" y="1945032"/>
            <a:ext cx="6390463" cy="37214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2540" indent="-285750" algn="just">
              <a:lnSpc>
                <a:spcPct val="115000"/>
              </a:lnSpc>
              <a:spcAft>
                <a:spcPts val="1200"/>
              </a:spcAft>
              <a:buFont typeface="Wingdings" panose="05000000000000000000" pitchFamily="2" charset="2"/>
              <a:buChar char="ü"/>
              <a:tabLst>
                <a:tab pos="2924175" algn="l"/>
              </a:tabLst>
            </a:pPr>
            <a:r>
              <a:rPr lang="ru-RU" sz="12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привлечение средств федерального бюджета, фондов развития для поддержки реализации инвестиционных проектов в части инфраструктуры;</a:t>
            </a:r>
          </a:p>
          <a:p>
            <a:pPr marL="285750" marR="2540" indent="-285750" algn="just">
              <a:lnSpc>
                <a:spcPct val="115000"/>
              </a:lnSpc>
              <a:spcAft>
                <a:spcPts val="1200"/>
              </a:spcAft>
              <a:buFont typeface="Wingdings" panose="05000000000000000000" pitchFamily="2" charset="2"/>
              <a:buChar char="ü"/>
              <a:tabLst>
                <a:tab pos="2924175" algn="l"/>
              </a:tabLst>
            </a:pPr>
            <a:r>
              <a:rPr lang="ru-RU" sz="12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переселение граждан из </a:t>
            </a:r>
            <a:r>
              <a:rPr lang="ru-RU" sz="1200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ветхоаварийного</a:t>
            </a:r>
            <a:r>
              <a:rPr lang="ru-RU" sz="12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жилья </a:t>
            </a:r>
            <a:r>
              <a:rPr lang="ru-RU" sz="12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рамках реализации муниципальной программы «Переселение из аварийного жилого фонда Усть-Катавского городского округа»;</a:t>
            </a:r>
          </a:p>
          <a:p>
            <a:pPr marL="285750" marR="2540" indent="-285750" algn="just">
              <a:lnSpc>
                <a:spcPct val="115000"/>
              </a:lnSpc>
              <a:spcAft>
                <a:spcPts val="1200"/>
              </a:spcAft>
              <a:buFont typeface="Wingdings" panose="05000000000000000000" pitchFamily="2" charset="2"/>
              <a:buChar char="ü"/>
              <a:tabLst>
                <a:tab pos="2924175" algn="l"/>
              </a:tabLst>
            </a:pPr>
            <a:r>
              <a:rPr lang="ru-RU" sz="12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предоставление земельных участков в собственность граждан для индивидуального жилищного строительства или ведения личного подсобного хозяйства с возведением жилого дома на приусадебном земельном участке;</a:t>
            </a:r>
          </a:p>
          <a:p>
            <a:pPr marL="285750" marR="2540" indent="-285750" algn="just">
              <a:lnSpc>
                <a:spcPct val="115000"/>
              </a:lnSpc>
              <a:spcAft>
                <a:spcPts val="1200"/>
              </a:spcAft>
              <a:buFont typeface="Wingdings" panose="05000000000000000000" pitchFamily="2" charset="2"/>
              <a:buChar char="ü"/>
              <a:tabLst>
                <a:tab pos="2924175" algn="l"/>
              </a:tabLst>
            </a:pPr>
            <a:r>
              <a:rPr lang="ru-RU" sz="12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предоставление безвозмездной субсидии для улучшения жилищных условий </a:t>
            </a:r>
            <a:r>
              <a:rPr lang="ru-RU" sz="12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рамках подпрограммы «Оказание молодым семьям государственной поддержки для улучшения жилищных условий» муниципальной целевой программы «Доступное и комфортное жилье - гражданам России». </a:t>
            </a:r>
            <a:endParaRPr lang="ru-RU" sz="1200" b="1" i="1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603" y="769485"/>
            <a:ext cx="3555023" cy="199786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542" y="2233246"/>
            <a:ext cx="3001489" cy="205109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2076" y="4147700"/>
            <a:ext cx="2751001" cy="1837830"/>
          </a:xfrm>
          <a:prstGeom prst="rect">
            <a:avLst/>
          </a:prstGeom>
        </p:spPr>
      </p:pic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983822" y="56718"/>
            <a:ext cx="11208177" cy="475340"/>
          </a:xfrm>
          <a:prstGeom prst="rect">
            <a:avLst/>
          </a:prstGeom>
          <a:solidFill>
            <a:srgbClr val="FFE5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Задача 4. </a:t>
            </a:r>
            <a:r>
              <a:rPr kumimoji="0" lang="ru-RU" altLang="ru-RU" sz="14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Градорегулирование</a:t>
            </a:r>
            <a:r>
              <a:rPr kumimoji="0" lang="ru-RU" altLang="ru-RU" sz="1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Жилищное строительство, повышение его качества и надежности. Снижение количества аварийного жилищного фонда, непригодного для проживания</a:t>
            </a:r>
          </a:p>
        </p:txBody>
      </p:sp>
    </p:spTree>
    <p:extLst>
      <p:ext uri="{BB962C8B-B14F-4D97-AF65-F5344CB8AC3E}">
        <p14:creationId xmlns:p14="http://schemas.microsoft.com/office/powerpoint/2010/main" val="75610531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 descr="Untitled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79" y="56717"/>
            <a:ext cx="823926" cy="101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111" y="6210075"/>
            <a:ext cx="1520785" cy="557766"/>
          </a:xfrm>
          <a:prstGeom prst="rect">
            <a:avLst/>
          </a:prstGeom>
        </p:spPr>
      </p:pic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2437225763"/>
              </p:ext>
            </p:extLst>
          </p:nvPr>
        </p:nvGraphicFramePr>
        <p:xfrm>
          <a:off x="6281286" y="4065162"/>
          <a:ext cx="4891211" cy="25462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5731579" y="3675932"/>
            <a:ext cx="270507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0,97</a:t>
            </a:r>
            <a:r>
              <a:rPr lang="en-US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%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708493" y="3368156"/>
            <a:ext cx="39212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66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Доля площади  жилищного фонда, признанным непригодным для проживания</a:t>
            </a:r>
          </a:p>
          <a:p>
            <a:pPr algn="ctr"/>
            <a:r>
              <a:rPr lang="ru-RU" sz="1400" b="1" dirty="0">
                <a:solidFill>
                  <a:srgbClr val="0066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(в общей площади жилого фонда)</a:t>
            </a:r>
            <a:endParaRPr lang="ru-RU" sz="1400" b="1" dirty="0">
              <a:solidFill>
                <a:srgbClr val="0066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-272411" y="3229555"/>
            <a:ext cx="3689343" cy="4149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4445" indent="450215" algn="just">
              <a:lnSpc>
                <a:spcPct val="130000"/>
              </a:lnSpc>
              <a:spcAft>
                <a:spcPts val="25"/>
              </a:spcAft>
            </a:pPr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Ожидаемые результаты: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-272411" y="3783706"/>
            <a:ext cx="270507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27,7 </a:t>
            </a:r>
            <a:r>
              <a:rPr lang="ru-RU" sz="36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кв.м</a:t>
            </a:r>
            <a:endParaRPr lang="ru-RU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016891" y="3675932"/>
            <a:ext cx="392120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66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Общая площадь жилых помещений, приходящаяся в среднем на одного жителя</a:t>
            </a:r>
            <a:endParaRPr lang="ru-RU" sz="1400" b="1" dirty="0">
              <a:solidFill>
                <a:srgbClr val="0066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379686661"/>
              </p:ext>
            </p:extLst>
          </p:nvPr>
        </p:nvGraphicFramePr>
        <p:xfrm>
          <a:off x="274888" y="3920359"/>
          <a:ext cx="4860376" cy="26910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209089" y="195973"/>
            <a:ext cx="66969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Планируемые проекты  в жилищном строительстве: 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112728" y="550673"/>
            <a:ext cx="83595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2021-2022 гг. </a:t>
            </a:r>
            <a:r>
              <a:rPr lang="ru-RU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строительство 2–</a:t>
            </a:r>
            <a:r>
              <a:rPr lang="ru-RU" sz="1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го</a:t>
            </a:r>
            <a:r>
              <a:rPr lang="ru-RU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блока секции и 5-этажной вставки жилого дома №30 в МКР-1</a:t>
            </a:r>
            <a:r>
              <a:rPr lang="en-US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 </a:t>
            </a:r>
            <a:r>
              <a:rPr lang="ru-RU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площадью 1973 </a:t>
            </a:r>
            <a:r>
              <a:rPr lang="ru-RU" sz="1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кв.м</a:t>
            </a:r>
            <a:r>
              <a:rPr lang="ru-RU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40 квартир), </a:t>
            </a:r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38,8 </a:t>
            </a:r>
            <a:r>
              <a:rPr lang="ru-RU" sz="1400" b="1" i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млн.рублей</a:t>
            </a:r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4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(ООО «Мик-Плюс»)</a:t>
            </a:r>
            <a:endParaRPr lang="ru-RU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74888" y="1590279"/>
            <a:ext cx="95378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2020-2035 гг. </a:t>
            </a:r>
            <a:r>
              <a:rPr lang="ru-RU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</a:t>
            </a:r>
            <a:r>
              <a:rPr lang="ru-RU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проект планировки и проект межевания территории </a:t>
            </a:r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II </a:t>
            </a:r>
            <a:r>
              <a:rPr lang="ru-RU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очереди строительства МКР-5 в границах: </a:t>
            </a:r>
            <a:r>
              <a:rPr lang="ru-RU" sz="1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ул.Автодорожная</a:t>
            </a:r>
            <a:r>
              <a:rPr lang="ru-RU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, ул. Некрасова, ул. Проектная 2, МКР-5 города Усть-Катава, Челябинской области под жилищное строительство блокированного, усадебного и коттеджного типа, с выполнением инженерных изысканий для проектных и строительных работ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74888" y="2559909"/>
            <a:ext cx="953785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2020-2035 гг. </a:t>
            </a:r>
            <a:r>
              <a:rPr lang="ru-RU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</a:t>
            </a:r>
            <a:r>
              <a:rPr lang="ru-RU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проект застройки группы жилых домов в МКР-1 Нагорного района </a:t>
            </a:r>
            <a:r>
              <a:rPr lang="ru-RU" sz="1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г.Усть-Катава</a:t>
            </a:r>
            <a:r>
              <a:rPr lang="ru-RU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. В проекте предусмотрен расчет и запроектированы предприятия соцкультбыта. Площадь участка 15,9 га. Общая площадь жилых зданий ориентировочно 14976 </a:t>
            </a:r>
            <a:r>
              <a:rPr lang="ru-RU" sz="1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кв.м</a:t>
            </a:r>
            <a:endParaRPr lang="ru-RU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579" y="139911"/>
            <a:ext cx="2019935" cy="151495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6565" y="1510968"/>
            <a:ext cx="2242949" cy="1700760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350728" y="1087385"/>
            <a:ext cx="91215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2022-2024 гг. </a:t>
            </a:r>
            <a:r>
              <a:rPr lang="ru-RU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комплексное обустройство площадок под компактную жилищную застройку в </a:t>
            </a:r>
            <a:r>
              <a:rPr lang="ru-RU" sz="1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п.М.Бердяш</a:t>
            </a:r>
            <a:endParaRPr lang="ru-RU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6940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52331" y="103640"/>
            <a:ext cx="84433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Население и трудовые ресурсы</a:t>
            </a:r>
          </a:p>
        </p:txBody>
      </p:sp>
      <p:pic>
        <p:nvPicPr>
          <p:cNvPr id="4" name="Picture 17" descr="Untitled-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79" y="56717"/>
            <a:ext cx="823926" cy="101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Диаграмма 3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107" y="930398"/>
            <a:ext cx="5552888" cy="2581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Объект 1"/>
          <p:cNvGraphicFramePr>
            <a:graphicFrameLocks noChangeAspect="1"/>
          </p:cNvGraphicFramePr>
          <p:nvPr/>
        </p:nvGraphicFramePr>
        <p:xfrm>
          <a:off x="641840" y="3700091"/>
          <a:ext cx="5237116" cy="2678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Диаграмма" r:id="rId6" imgW="5524500" imgH="3009976" progId="MSGraph.Chart.8">
                  <p:embed/>
                </p:oleObj>
              </mc:Choice>
              <mc:Fallback>
                <p:oleObj name="Диаграмма" r:id="rId6" imgW="5524500" imgH="3009976" progId="MSGraph.Chart.8">
                  <p:embed/>
                  <p:pic>
                    <p:nvPicPr>
                      <p:cNvPr id="2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1840" y="3700091"/>
                        <a:ext cx="5237116" cy="2678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029108" y="3466523"/>
            <a:ext cx="1231836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7" name="Объект 6"/>
          <p:cNvGraphicFramePr>
            <a:graphicFrameLocks/>
          </p:cNvGraphicFramePr>
          <p:nvPr/>
        </p:nvGraphicFramePr>
        <p:xfrm>
          <a:off x="6029107" y="3700091"/>
          <a:ext cx="5552889" cy="28727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Диаграмма" r:id="rId8" imgW="5499069" imgH="3212870" progId="Excel.Chart.8">
                  <p:embed/>
                </p:oleObj>
              </mc:Choice>
              <mc:Fallback>
                <p:oleObj name="Диаграмма" r:id="rId8" imgW="5499069" imgH="3212870" progId="Excel.Chart.8">
                  <p:embed/>
                  <p:pic>
                    <p:nvPicPr>
                      <p:cNvPr id="7" name="Объект 6"/>
                      <p:cNvPicPr>
                        <a:picLocks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29107" y="3700091"/>
                        <a:ext cx="5552889" cy="287275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6029108" y="6676448"/>
            <a:ext cx="1231836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5595" y="5941764"/>
            <a:ext cx="2238280" cy="820916"/>
          </a:xfrm>
          <a:prstGeom prst="rect">
            <a:avLst/>
          </a:prstGeom>
        </p:spPr>
      </p:pic>
      <p:graphicFrame>
        <p:nvGraphicFramePr>
          <p:cNvPr id="9" name="Объект 8"/>
          <p:cNvGraphicFramePr>
            <a:graphicFrameLocks noChangeAspect="1"/>
          </p:cNvGraphicFramePr>
          <p:nvPr/>
        </p:nvGraphicFramePr>
        <p:xfrm>
          <a:off x="641840" y="901732"/>
          <a:ext cx="5237116" cy="26391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Диаграмма" r:id="rId11" imgW="5524500" imgH="3009976" progId="MSGraph.Chart.8">
                  <p:embed/>
                </p:oleObj>
              </mc:Choice>
              <mc:Fallback>
                <p:oleObj name="Диаграмма" r:id="rId11" imgW="5524500" imgH="3009976" progId="MSGraph.Chart.8">
                  <p:embed/>
                  <p:pic>
                    <p:nvPicPr>
                      <p:cNvPr id="9" name="Объект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1840" y="901732"/>
                        <a:ext cx="5237116" cy="26391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0037351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 descr="Untitled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79" y="36593"/>
            <a:ext cx="771852" cy="95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929" y="6219815"/>
            <a:ext cx="1516248" cy="55610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60005" y="497922"/>
            <a:ext cx="6711133" cy="4149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4445" indent="450215" algn="just">
              <a:lnSpc>
                <a:spcPct val="130000"/>
              </a:lnSpc>
              <a:spcAft>
                <a:spcPts val="25"/>
              </a:spcAft>
            </a:pPr>
            <a:r>
              <a:rPr lang="ru-RU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Планируемые проекты в благоустройстве округа: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03261" y="2333962"/>
            <a:ext cx="666965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2021-2025 гг.</a:t>
            </a:r>
            <a:r>
              <a:rPr lang="ru-RU" sz="14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благоустройство парка городского Дворца культуры </a:t>
            </a:r>
            <a:r>
              <a:rPr lang="ru-RU" sz="1400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им.Т.Я.Белоконева</a:t>
            </a:r>
            <a:r>
              <a:rPr lang="ru-RU" sz="14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и прилегающей территории центральной площади </a:t>
            </a:r>
            <a:r>
              <a:rPr lang="ru-RU" sz="1400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ул.Ленина</a:t>
            </a:r>
            <a:r>
              <a:rPr lang="ru-RU" sz="14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110,1 </a:t>
            </a:r>
            <a:r>
              <a:rPr lang="ru-RU" sz="1400" b="1" i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млн.рублей</a:t>
            </a:r>
            <a:endParaRPr lang="ru-RU" sz="14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619" y="1158756"/>
            <a:ext cx="4551067" cy="2429396"/>
          </a:xfrm>
          <a:prstGeom prst="rect">
            <a:avLst/>
          </a:prstGeom>
        </p:spPr>
      </p:pic>
      <p:sp>
        <p:nvSpPr>
          <p:cNvPr id="18" name="Заголовок 5">
            <a:extLst>
              <a:ext uri="{FF2B5EF4-FFF2-40B4-BE49-F238E27FC236}">
                <a16:creationId xmlns:a16="http://schemas.microsoft.com/office/drawing/2014/main" id="{2BC7C6F4-226C-41C3-A80B-3165B29E846B}"/>
              </a:ext>
            </a:extLst>
          </p:cNvPr>
          <p:cNvSpPr txBox="1">
            <a:spLocks/>
          </p:cNvSpPr>
          <p:nvPr/>
        </p:nvSpPr>
        <p:spPr>
          <a:xfrm>
            <a:off x="-197893" y="3068286"/>
            <a:ext cx="7139136" cy="5838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4445" indent="450215" algn="just">
              <a:lnSpc>
                <a:spcPct val="130000"/>
              </a:lnSpc>
              <a:spcAft>
                <a:spcPts val="25"/>
              </a:spcAft>
            </a:pPr>
            <a:r>
              <a:rPr lang="ru-RU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Ожидаемые результаты</a:t>
            </a:r>
          </a:p>
        </p:txBody>
      </p:sp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225322023"/>
              </p:ext>
            </p:extLst>
          </p:nvPr>
        </p:nvGraphicFramePr>
        <p:xfrm>
          <a:off x="675992" y="4148944"/>
          <a:ext cx="4086466" cy="27820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2" name="Прямоугольник 21"/>
          <p:cNvSpPr/>
          <p:nvPr/>
        </p:nvSpPr>
        <p:spPr>
          <a:xfrm>
            <a:off x="-109280" y="3374322"/>
            <a:ext cx="252658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7</a:t>
            </a:r>
          </a:p>
          <a:p>
            <a:pPr algn="ctr"/>
            <a:r>
              <a:rPr lang="ru-RU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единиц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1868665" y="3677687"/>
            <a:ext cx="33415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благоустраиваемых общественных территорий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270719" y="3300381"/>
            <a:ext cx="252658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57</a:t>
            </a:r>
          </a:p>
          <a:p>
            <a:pPr algn="ctr"/>
            <a:r>
              <a:rPr lang="ru-RU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единиц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7338243" y="3631449"/>
            <a:ext cx="33415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благоустраиваемых дворовых территорий</a:t>
            </a: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528912607"/>
              </p:ext>
            </p:extLst>
          </p:nvPr>
        </p:nvGraphicFramePr>
        <p:xfrm>
          <a:off x="6534010" y="4037152"/>
          <a:ext cx="4086466" cy="27820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204742" y="1486846"/>
            <a:ext cx="592319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2020-2024 гг.</a:t>
            </a:r>
            <a:r>
              <a:rPr lang="ru-RU" sz="14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благоустройство общественных и дворовых территорий округа в рамках программы «Формирование современной городской среды», </a:t>
            </a:r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50,8 </a:t>
            </a:r>
            <a:r>
              <a:rPr lang="ru-RU" sz="1400" b="1" i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млн.рублей</a:t>
            </a:r>
            <a:endParaRPr lang="ru-RU" sz="14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945931" y="36593"/>
            <a:ext cx="11246069" cy="424842"/>
          </a:xfrm>
          <a:prstGeom prst="rect">
            <a:avLst/>
          </a:prstGeom>
          <a:solidFill>
            <a:srgbClr val="FFE5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Задача 5. Создание комфортной городской среды, благоустройство города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5" t="31735" r="9541" b="11382"/>
          <a:stretch/>
        </p:blipFill>
        <p:spPr>
          <a:xfrm>
            <a:off x="9507074" y="437952"/>
            <a:ext cx="2417612" cy="9270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4188" y="1088908"/>
            <a:ext cx="62598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Участие в </a:t>
            </a:r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национальном проекте «Жилье и городская среда»;</a:t>
            </a:r>
          </a:p>
        </p:txBody>
      </p:sp>
    </p:spTree>
    <p:extLst>
      <p:ext uri="{BB962C8B-B14F-4D97-AF65-F5344CB8AC3E}">
        <p14:creationId xmlns:p14="http://schemas.microsoft.com/office/powerpoint/2010/main" val="351616947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 descr="Untitled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79" y="59875"/>
            <a:ext cx="771852" cy="95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0532" y="5941764"/>
            <a:ext cx="2238280" cy="82091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24107" y="619512"/>
            <a:ext cx="6115200" cy="4149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4445" indent="450215" algn="just">
              <a:lnSpc>
                <a:spcPct val="130000"/>
              </a:lnSpc>
              <a:spcAft>
                <a:spcPts val="25"/>
              </a:spcAft>
            </a:pPr>
            <a:r>
              <a:rPr lang="ru-RU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Планируемые проекты по окружающей среде: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60563" y="1119586"/>
            <a:ext cx="74997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2022-2023 гг. </a:t>
            </a:r>
            <a:r>
              <a:rPr lang="ru-RU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проектирование и рекультивация полигона ТБО, </a:t>
            </a:r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46,0 </a:t>
            </a:r>
            <a:r>
              <a:rPr lang="ru-RU" sz="1400" b="1" i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млн.рублей</a:t>
            </a:r>
            <a:endParaRPr lang="ru-RU" sz="14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655" y="984176"/>
            <a:ext cx="3621364" cy="2414242"/>
          </a:xfrm>
          <a:prstGeom prst="rect">
            <a:avLst/>
          </a:prstGeom>
        </p:spPr>
      </p:pic>
      <p:sp>
        <p:nvSpPr>
          <p:cNvPr id="18" name="Заголовок 5">
            <a:extLst>
              <a:ext uri="{FF2B5EF4-FFF2-40B4-BE49-F238E27FC236}">
                <a16:creationId xmlns:a16="http://schemas.microsoft.com/office/drawing/2014/main" id="{2BC7C6F4-226C-41C3-A80B-3165B29E846B}"/>
              </a:ext>
            </a:extLst>
          </p:cNvPr>
          <p:cNvSpPr txBox="1">
            <a:spLocks/>
          </p:cNvSpPr>
          <p:nvPr/>
        </p:nvSpPr>
        <p:spPr>
          <a:xfrm>
            <a:off x="260563" y="3601274"/>
            <a:ext cx="7139136" cy="5838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4445" indent="450215" algn="just">
              <a:lnSpc>
                <a:spcPct val="130000"/>
              </a:lnSpc>
              <a:spcAft>
                <a:spcPts val="25"/>
              </a:spcAft>
            </a:pPr>
            <a:r>
              <a:rPr lang="ru-RU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Ожидаемые результаты</a:t>
            </a:r>
          </a:p>
        </p:txBody>
      </p:sp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:p14="http://schemas.microsoft.com/office/powerpoint/2010/main" val="3859897128"/>
              </p:ext>
            </p:extLst>
          </p:nvPr>
        </p:nvGraphicFramePr>
        <p:xfrm>
          <a:off x="5157005" y="4127837"/>
          <a:ext cx="4427068" cy="27229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3" name="Прямоугольник 22"/>
          <p:cNvSpPr/>
          <p:nvPr/>
        </p:nvSpPr>
        <p:spPr>
          <a:xfrm>
            <a:off x="2537192" y="4513387"/>
            <a:ext cx="252658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78%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1969005" y="5248290"/>
            <a:ext cx="334151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Доля </a:t>
            </a:r>
            <a:r>
              <a:rPr lang="ru-RU" sz="1400" b="1" dirty="0" err="1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ликвидирования</a:t>
            </a:r>
            <a:r>
              <a:rPr lang="ru-RU" sz="14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несанкционированных (стихийных) свалок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945931" y="1581719"/>
            <a:ext cx="4016933" cy="4149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4445" indent="450215" algn="just">
              <a:lnSpc>
                <a:spcPct val="130000"/>
              </a:lnSpc>
              <a:spcAft>
                <a:spcPts val="25"/>
              </a:spcAft>
            </a:pPr>
            <a:r>
              <a:rPr lang="ru-RU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Планируемые мероприятия: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60005" y="2126238"/>
            <a:ext cx="736479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b="1" i="1" kern="5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Создание современной инфраструктуры обращения с отходами</a:t>
            </a:r>
            <a:endParaRPr lang="ru-RU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60005" y="2707921"/>
            <a:ext cx="75034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b="1" i="1" kern="5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Уборка и озеленение территории городского округа с привлечением населения</a:t>
            </a:r>
            <a:endParaRPr lang="ru-RU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3"/>
          <p:cNvSpPr>
            <a:spLocks noChangeArrowheads="1"/>
          </p:cNvSpPr>
          <p:nvPr/>
        </p:nvSpPr>
        <p:spPr bwMode="auto">
          <a:xfrm>
            <a:off x="945931" y="59331"/>
            <a:ext cx="11246069" cy="506769"/>
          </a:xfrm>
          <a:prstGeom prst="rect">
            <a:avLst/>
          </a:prstGeom>
          <a:solidFill>
            <a:srgbClr val="FFE599"/>
          </a:solidFill>
          <a:ln w="9525" algn="ctr">
            <a:solidFill>
              <a:srgbClr val="161616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Задача 6. Реализация права граждан на благоприятную окружающую среду</a:t>
            </a:r>
          </a:p>
        </p:txBody>
      </p:sp>
    </p:spTree>
    <p:extLst>
      <p:ext uri="{BB962C8B-B14F-4D97-AF65-F5344CB8AC3E}">
        <p14:creationId xmlns:p14="http://schemas.microsoft.com/office/powerpoint/2010/main" val="92442609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 descr="Untitled-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79" y="56717"/>
            <a:ext cx="677259" cy="836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787" y="6213082"/>
            <a:ext cx="1544213" cy="566359"/>
          </a:xfrm>
          <a:prstGeom prst="rect">
            <a:avLst/>
          </a:prstGeom>
        </p:spPr>
      </p:pic>
      <p:sp>
        <p:nvSpPr>
          <p:cNvPr id="5" name="Заголовок 5">
            <a:extLst>
              <a:ext uri="{FF2B5EF4-FFF2-40B4-BE49-F238E27FC236}">
                <a16:creationId xmlns:a16="http://schemas.microsoft.com/office/drawing/2014/main" id="{2BC7C6F4-226C-41C3-A80B-3165B29E846B}"/>
              </a:ext>
            </a:extLst>
          </p:cNvPr>
          <p:cNvSpPr txBox="1">
            <a:spLocks/>
          </p:cNvSpPr>
          <p:nvPr/>
        </p:nvSpPr>
        <p:spPr>
          <a:xfrm>
            <a:off x="204138" y="3019505"/>
            <a:ext cx="7139136" cy="5838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4445" indent="450215" algn="just">
              <a:lnSpc>
                <a:spcPct val="130000"/>
              </a:lnSpc>
              <a:spcAft>
                <a:spcPts val="25"/>
              </a:spcAft>
            </a:pPr>
            <a:r>
              <a:rPr lang="ru-RU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Ожидаемые результаты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002741" y="3635202"/>
            <a:ext cx="361448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Зарегистрировано преступлений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08632" y="3239417"/>
            <a:ext cx="252658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350</a:t>
            </a:r>
          </a:p>
          <a:p>
            <a:pPr algn="ctr"/>
            <a:r>
              <a:rPr lang="ru-RU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единиц</a:t>
            </a: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3337706235"/>
              </p:ext>
            </p:extLst>
          </p:nvPr>
        </p:nvGraphicFramePr>
        <p:xfrm>
          <a:off x="1006662" y="4006654"/>
          <a:ext cx="4244937" cy="25622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2322441424"/>
              </p:ext>
            </p:extLst>
          </p:nvPr>
        </p:nvGraphicFramePr>
        <p:xfrm>
          <a:off x="6650205" y="3942979"/>
          <a:ext cx="4553964" cy="2627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8115871" y="3421878"/>
            <a:ext cx="33415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Раскрываемость совершенных преступлений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6400604" y="3360323"/>
            <a:ext cx="252658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85</a:t>
            </a:r>
            <a:r>
              <a:rPr lang="ru-RU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%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51338" y="1013568"/>
            <a:ext cx="8317325" cy="2074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540" indent="353695" algn="just">
              <a:lnSpc>
                <a:spcPct val="115000"/>
              </a:lnSpc>
              <a:spcAft>
                <a:spcPts val="0"/>
              </a:spcAft>
              <a:tabLst>
                <a:tab pos="2924175" algn="l"/>
              </a:tabLst>
            </a:pPr>
            <a:r>
              <a:rPr lang="ru-RU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целях защищенности населения от преступных и противоправных посягательств планируется:</a:t>
            </a:r>
          </a:p>
          <a:p>
            <a:pPr marR="2540" indent="353695" algn="just">
              <a:lnSpc>
                <a:spcPct val="115000"/>
              </a:lnSpc>
              <a:spcAft>
                <a:spcPts val="0"/>
              </a:spcAft>
              <a:tabLst>
                <a:tab pos="2924175" algn="l"/>
              </a:tabLst>
            </a:pPr>
            <a:r>
              <a:rPr lang="ru-RU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осуществление целенаправленной социально-правовой профилактики правонарушений;</a:t>
            </a:r>
          </a:p>
          <a:p>
            <a:pPr marR="2540" indent="353695" algn="just">
              <a:lnSpc>
                <a:spcPct val="115000"/>
              </a:lnSpc>
              <a:spcAft>
                <a:spcPts val="0"/>
              </a:spcAft>
              <a:tabLst>
                <a:tab pos="2924175" algn="l"/>
              </a:tabLst>
            </a:pPr>
            <a:r>
              <a:rPr lang="ru-RU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совершенствование нормативно-правовой базы по профилактике правонарушений в целях снижения уровня преступности;</a:t>
            </a:r>
          </a:p>
          <a:p>
            <a:pPr marR="2540" indent="353695" algn="just">
              <a:lnSpc>
                <a:spcPct val="115000"/>
              </a:lnSpc>
              <a:spcAft>
                <a:spcPts val="0"/>
              </a:spcAft>
              <a:tabLst>
                <a:tab pos="2924175" algn="l"/>
              </a:tabLst>
            </a:pPr>
            <a:r>
              <a:rPr lang="ru-RU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реализация мероприятий, направленных на  обеспечение безопасности дорожного движения и систем оповещения населения.</a:t>
            </a:r>
            <a:endParaRPr lang="ru-RU" sz="1400" b="1" i="1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" name="Заголовок 5">
            <a:extLst>
              <a:ext uri="{FF2B5EF4-FFF2-40B4-BE49-F238E27FC236}">
                <a16:creationId xmlns:a16="http://schemas.microsoft.com/office/drawing/2014/main" id="{2BC7C6F4-226C-41C3-A80B-3165B29E846B}"/>
              </a:ext>
            </a:extLst>
          </p:cNvPr>
          <p:cNvSpPr txBox="1">
            <a:spLocks/>
          </p:cNvSpPr>
          <p:nvPr/>
        </p:nvSpPr>
        <p:spPr>
          <a:xfrm>
            <a:off x="612137" y="604711"/>
            <a:ext cx="8315050" cy="5838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4445" indent="450215" algn="just">
              <a:lnSpc>
                <a:spcPct val="130000"/>
              </a:lnSpc>
              <a:spcAft>
                <a:spcPts val="25"/>
              </a:spcAft>
            </a:pPr>
            <a:r>
              <a:rPr lang="ru-RU" sz="1800" b="1" i="1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Мероприятия по безопасности населения:</a:t>
            </a: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851338" y="56717"/>
            <a:ext cx="11340662" cy="404386"/>
          </a:xfrm>
          <a:prstGeom prst="rect">
            <a:avLst/>
          </a:prstGeom>
          <a:solidFill>
            <a:srgbClr val="FFE5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Задача 7. Безопасность населения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4387" y="585649"/>
            <a:ext cx="2223338" cy="222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90201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 descr="Untitled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79" y="56717"/>
            <a:ext cx="823926" cy="101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2568" y="5808513"/>
            <a:ext cx="2524894" cy="92603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68767" y="96848"/>
            <a:ext cx="9838719" cy="5724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4445" indent="450215" algn="just">
              <a:lnSpc>
                <a:spcPct val="130000"/>
              </a:lnSpc>
              <a:spcAft>
                <a:spcPts val="25"/>
              </a:spcAft>
            </a:pPr>
            <a:r>
              <a:rPr lang="ru-RU" sz="24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финансовых ресурсов реализации Стратеги 2035 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048934" y="809268"/>
            <a:ext cx="7010400" cy="5292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Финансовые инструменты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183501" y="1939666"/>
            <a:ext cx="1444978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Федеральный бюджет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891608" y="1945311"/>
            <a:ext cx="1377244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Областной бюджет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598459" y="1939666"/>
            <a:ext cx="146101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Местный бюджет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351293" y="1939666"/>
            <a:ext cx="1591735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Внебюджетные источники, средства инвесторов</a:t>
            </a:r>
          </a:p>
        </p:txBody>
      </p:sp>
      <p:sp>
        <p:nvSpPr>
          <p:cNvPr id="12" name="Стрелка вниз 11"/>
          <p:cNvSpPr/>
          <p:nvPr/>
        </p:nvSpPr>
        <p:spPr>
          <a:xfrm>
            <a:off x="2905990" y="1338517"/>
            <a:ext cx="254899" cy="56930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низ 15"/>
          <p:cNvSpPr/>
          <p:nvPr/>
        </p:nvSpPr>
        <p:spPr>
          <a:xfrm>
            <a:off x="4347697" y="1338517"/>
            <a:ext cx="300054" cy="56930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низ 22"/>
          <p:cNvSpPr/>
          <p:nvPr/>
        </p:nvSpPr>
        <p:spPr>
          <a:xfrm>
            <a:off x="6210217" y="1338516"/>
            <a:ext cx="300054" cy="56930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низ 24"/>
          <p:cNvSpPr/>
          <p:nvPr/>
        </p:nvSpPr>
        <p:spPr>
          <a:xfrm>
            <a:off x="7997133" y="1338516"/>
            <a:ext cx="300054" cy="56930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2183501" y="5808513"/>
            <a:ext cx="6759527" cy="80372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Развитие инженерной инфраструктуры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2183501" y="4894832"/>
            <a:ext cx="6759527" cy="80372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Обеспечение безопасности населения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2183501" y="3981151"/>
            <a:ext cx="6759527" cy="80372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Развитие социальной инфраструктуры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2183501" y="3067470"/>
            <a:ext cx="6759527" cy="80372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Создание комфортных условий  жизнедеятельности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144292876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0613" y="5465024"/>
            <a:ext cx="3289305" cy="1206392"/>
          </a:xfrm>
          <a:prstGeom prst="rect">
            <a:avLst/>
          </a:prstGeom>
        </p:spPr>
      </p:pic>
      <p:pic>
        <p:nvPicPr>
          <p:cNvPr id="5" name="Picture 17" descr="Untitled-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04" y="130628"/>
            <a:ext cx="652552" cy="805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9645" y="1140177"/>
            <a:ext cx="73716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Проект Стратегии социально – экономического развития </a:t>
            </a:r>
            <a:r>
              <a:rPr lang="ru-RU" b="1" i="1" dirty="0" err="1">
                <a:latin typeface="Arial" panose="020B0604020202020204" pitchFamily="34" charset="0"/>
                <a:cs typeface="Arial" panose="020B0604020202020204" pitchFamily="34" charset="0"/>
              </a:rPr>
              <a:t>Усть-Катавского</a:t>
            </a:r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 городского округа до 2035 года одобрен Министерством экономического развития Челябинской области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1380" y="425555"/>
            <a:ext cx="3638059" cy="475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83440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936" y="5347794"/>
            <a:ext cx="3289305" cy="1206392"/>
          </a:xfrm>
          <a:prstGeom prst="rect">
            <a:avLst/>
          </a:prstGeom>
        </p:spPr>
      </p:pic>
      <p:pic>
        <p:nvPicPr>
          <p:cNvPr id="5" name="Picture 17" descr="Untitled-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04" y="130628"/>
            <a:ext cx="652552" cy="805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70217" y="2196627"/>
            <a:ext cx="76771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9642332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Диаграмма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24" y="3489336"/>
            <a:ext cx="5645989" cy="2839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Объект 4"/>
          <p:cNvGraphicFramePr>
            <a:graphicFrameLocks noChangeAspect="1"/>
          </p:cNvGraphicFramePr>
          <p:nvPr/>
        </p:nvGraphicFramePr>
        <p:xfrm>
          <a:off x="801395" y="226799"/>
          <a:ext cx="5115458" cy="28993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Диаграмма" r:id="rId4" imgW="5657850" imgH="3200286" progId="Excel.Chart.8">
                  <p:embed/>
                </p:oleObj>
              </mc:Choice>
              <mc:Fallback>
                <p:oleObj name="Диаграмма" r:id="rId4" imgW="5657850" imgH="3200286" progId="Excel.Chart.8">
                  <p:embed/>
                  <p:pic>
                    <p:nvPicPr>
                      <p:cNvPr id="5" name="Объект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1395" y="226799"/>
                        <a:ext cx="5115458" cy="289938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8" name="Диаграмма 2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789" y="281868"/>
            <a:ext cx="5645989" cy="2789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7" descr="Untitled-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79" y="56717"/>
            <a:ext cx="800546" cy="98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8888" y="6123090"/>
            <a:ext cx="2003779" cy="73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5126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 descr="Untitled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79" y="56717"/>
            <a:ext cx="800546" cy="98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0532" y="5942812"/>
            <a:ext cx="2235421" cy="8198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41096" y="320040"/>
            <a:ext cx="84433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Инфраструктурная обеспеченность территории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74625" y="846687"/>
            <a:ext cx="5058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66CC"/>
                </a:solidFill>
              </a:rPr>
              <a:t>Транспортная сеть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25996" y="1391769"/>
            <a:ext cx="6959491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445" indent="353695" algn="just">
              <a:lnSpc>
                <a:spcPct val="115000"/>
              </a:lnSpc>
              <a:spcAft>
                <a:spcPts val="25"/>
              </a:spcAft>
            </a:pPr>
            <a:r>
              <a:rPr lang="ru-RU" sz="16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целях улучшения качества транспортных коммуникаций </a:t>
            </a:r>
            <a:r>
              <a:rPr lang="ru-RU" sz="16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Усть-Катавского</a:t>
            </a:r>
            <a:r>
              <a:rPr lang="ru-RU" sz="16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городского округа за период </a:t>
            </a:r>
            <a:r>
              <a:rPr lang="ru-RU" sz="16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 2010 по 2018 годы</a:t>
            </a:r>
            <a:r>
              <a:rPr lang="ru-RU" sz="16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освоено </a:t>
            </a:r>
            <a:r>
              <a:rPr lang="ru-RU" sz="16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158,43 млн. рублей </a:t>
            </a:r>
            <a:r>
              <a:rPr lang="ru-RU" sz="16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бюджетных средств на:</a:t>
            </a:r>
            <a:endParaRPr lang="ru-RU" sz="1600" b="1" i="1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4079" y="2416982"/>
            <a:ext cx="6294454" cy="220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4445" lvl="0" indent="-342900" algn="just" fontAlgn="base">
              <a:lnSpc>
                <a:spcPct val="115000"/>
              </a:lnSpc>
              <a:spcAft>
                <a:spcPts val="600"/>
              </a:spcAft>
              <a:buClr>
                <a:srgbClr val="000000"/>
              </a:buClr>
              <a:buSzPts val="1200"/>
              <a:buFont typeface="Wingdings" panose="05000000000000000000" pitchFamily="2" charset="2"/>
              <a:buChar char="Ø"/>
            </a:pPr>
            <a:r>
              <a:rPr lang="ru-RU" sz="1400" b="1" i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строительство, реконструкцию и ремонт автомобильных дорог в </a:t>
            </a:r>
            <a:r>
              <a:rPr lang="ru-RU" sz="1400" b="1" i="1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Усть-Катавском</a:t>
            </a:r>
            <a:r>
              <a:rPr lang="ru-RU" sz="1400" b="1" i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 городском округе;</a:t>
            </a:r>
          </a:p>
          <a:p>
            <a:pPr marL="342900" marR="4445" lvl="0" indent="-342900" algn="just" fontAlgn="base">
              <a:lnSpc>
                <a:spcPct val="115000"/>
              </a:lnSpc>
              <a:spcAft>
                <a:spcPts val="600"/>
              </a:spcAft>
              <a:buClr>
                <a:srgbClr val="000000"/>
              </a:buClr>
              <a:buSzPts val="1200"/>
              <a:buFont typeface="Wingdings" panose="05000000000000000000" pitchFamily="2" charset="2"/>
              <a:buChar char="Ø"/>
            </a:pPr>
            <a:r>
              <a:rPr lang="ru-RU" sz="1400" b="1" i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содержание дорог и пешеходных дорожек, лестниц, мостов, устройство водоотводной канавы, в том числе ремонт дорог частного сектора и ямочный ремонт дорог с асфальтовым покрытием;</a:t>
            </a:r>
          </a:p>
          <a:p>
            <a:pPr marL="342900" marR="4445" lvl="0" indent="-342900" algn="just" fontAlgn="base">
              <a:lnSpc>
                <a:spcPct val="115000"/>
              </a:lnSpc>
              <a:spcAft>
                <a:spcPts val="600"/>
              </a:spcAft>
              <a:buClr>
                <a:srgbClr val="000000"/>
              </a:buClr>
              <a:buSzPts val="1200"/>
              <a:buFont typeface="Wingdings" panose="05000000000000000000" pitchFamily="2" charset="2"/>
              <a:buChar char="Ø"/>
            </a:pPr>
            <a:r>
              <a:rPr lang="ru-RU" sz="1400" b="1" i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обустройство светофоров на 8 пешеходных переходах округа вблизи образовательных учреждений.</a:t>
            </a:r>
            <a:endParaRPr lang="ru-RU" sz="1400" b="1" i="1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Segoe UI Symbol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360" y="4542811"/>
            <a:ext cx="3137127" cy="209141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1988" y="647496"/>
            <a:ext cx="2973272" cy="222995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847" y="2791745"/>
            <a:ext cx="2841400" cy="189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4439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 descr="Untitled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79" y="56717"/>
            <a:ext cx="823926" cy="101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71709" y="13000"/>
            <a:ext cx="5747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Жизнеобеспечивающая инфраструктура</a:t>
            </a:r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B50EC95-8CF1-434D-9567-22DB18F565EA}"/>
              </a:ext>
            </a:extLst>
          </p:cNvPr>
          <p:cNvSpPr/>
          <p:nvPr/>
        </p:nvSpPr>
        <p:spPr>
          <a:xfrm>
            <a:off x="998005" y="574866"/>
            <a:ext cx="67711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defRPr/>
            </a:pPr>
            <a:r>
              <a:rPr lang="ru-RU" sz="1400" b="1" i="1" dirty="0">
                <a:solidFill>
                  <a:srgbClr val="002060"/>
                </a:solidFill>
                <a:latin typeface="Arial" panose="020B0604020202020204" pitchFamily="34" charset="0"/>
              </a:rPr>
              <a:t>Ввод в эксплуатацию жилых домов за период </a:t>
            </a:r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</a:rPr>
              <a:t>с 2014 по 2018 годы </a:t>
            </a:r>
            <a:r>
              <a:rPr lang="ru-RU" sz="1400" b="1" i="1" dirty="0">
                <a:solidFill>
                  <a:srgbClr val="002060"/>
                </a:solidFill>
                <a:latin typeface="Arial" panose="020B0604020202020204" pitchFamily="34" charset="0"/>
              </a:rPr>
              <a:t>за счет всех источников составил </a:t>
            </a:r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</a:rPr>
              <a:t>28,0 тыс. кв.м</a:t>
            </a:r>
            <a:r>
              <a:rPr lang="ru-RU" sz="1400" b="1" i="1" dirty="0">
                <a:solidFill>
                  <a:srgbClr val="002060"/>
                </a:solidFill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10" name="Рисунок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8223" y="1754827"/>
            <a:ext cx="2576122" cy="1791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5628" y="177889"/>
            <a:ext cx="2353184" cy="1840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Диаграмма 2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93" y="1198287"/>
            <a:ext cx="5143468" cy="2406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23366" y="3630553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altLang="ru-RU" sz="1600" b="1" i="1" dirty="0">
                <a:solidFill>
                  <a:srgbClr val="002060"/>
                </a:solidFill>
                <a:latin typeface="Arial" panose="020B0604020202020204" pitchFamily="34" charset="0"/>
              </a:rPr>
              <a:t>Оказание молодым семьям государственной поддержки </a:t>
            </a:r>
          </a:p>
          <a:p>
            <a:pPr algn="ctr"/>
            <a:r>
              <a:rPr lang="ru-RU" altLang="ru-RU" sz="1600" b="1" i="1" dirty="0">
                <a:solidFill>
                  <a:srgbClr val="002060"/>
                </a:solidFill>
                <a:latin typeface="Arial" panose="020B0604020202020204" pitchFamily="34" charset="0"/>
              </a:rPr>
              <a:t>для улучшения жилищных условий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74079" y="5808573"/>
            <a:ext cx="807448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altLang="ru-RU" sz="1400" b="1" i="1" dirty="0">
                <a:solidFill>
                  <a:srgbClr val="C00000"/>
                </a:solidFill>
                <a:latin typeface="Arial" panose="020B0604020202020204" pitchFamily="34" charset="0"/>
              </a:rPr>
              <a:t>2018 год </a:t>
            </a:r>
            <a:r>
              <a:rPr lang="ru-RU" altLang="ru-RU" sz="1400" b="1" i="1" dirty="0">
                <a:solidFill>
                  <a:srgbClr val="002060"/>
                </a:solidFill>
                <a:latin typeface="Arial" panose="020B0604020202020204" pitchFamily="34" charset="0"/>
              </a:rPr>
              <a:t>- за счет средств федерального бюджета выделены жилищные субсидии на приобретение жилых помещений в собственность пяти семьям, из них одной семье инвалидов и четырем семьям участников боевых действий, в размере </a:t>
            </a:r>
            <a:r>
              <a:rPr lang="ru-RU" altLang="ru-RU" sz="1400" b="1" i="1" dirty="0">
                <a:solidFill>
                  <a:srgbClr val="FF0000"/>
                </a:solidFill>
                <a:latin typeface="Arial" panose="020B0604020202020204" pitchFamily="34" charset="0"/>
              </a:rPr>
              <a:t>0,571 млн. </a:t>
            </a:r>
            <a:r>
              <a:rPr lang="ru-RU" altLang="ru-RU" sz="1400" b="1" i="1" dirty="0">
                <a:solidFill>
                  <a:srgbClr val="C00000"/>
                </a:solidFill>
                <a:latin typeface="Arial" panose="020B0604020202020204" pitchFamily="34" charset="0"/>
              </a:rPr>
              <a:t>руб</a:t>
            </a:r>
            <a:r>
              <a:rPr lang="ru-RU" altLang="ru-RU" sz="1400" b="1" i="1" dirty="0">
                <a:solidFill>
                  <a:srgbClr val="002060"/>
                </a:solidFill>
                <a:latin typeface="Arial" panose="020B0604020202020204" pitchFamily="34" charset="0"/>
              </a:rPr>
              <a:t>. каждой семье, на сумму более  </a:t>
            </a:r>
            <a:r>
              <a:rPr lang="ru-RU" altLang="ru-RU" sz="1400" b="1" i="1" dirty="0">
                <a:solidFill>
                  <a:srgbClr val="C00000"/>
                </a:solidFill>
                <a:latin typeface="Arial" panose="020B0604020202020204" pitchFamily="34" charset="0"/>
              </a:rPr>
              <a:t>2,80 млн. руб</a:t>
            </a:r>
            <a:r>
              <a:rPr lang="ru-RU" altLang="ru-RU" sz="1400" b="1" i="1" dirty="0">
                <a:solidFill>
                  <a:srgbClr val="002060"/>
                </a:solidFill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13" name="Рисунок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4998" y="3350527"/>
            <a:ext cx="2353814" cy="1485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308" y="4736034"/>
            <a:ext cx="2430389" cy="1523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9429" y="6124740"/>
            <a:ext cx="1739383" cy="637940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20564" y="4272764"/>
          <a:ext cx="8127997" cy="1468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8267">
                  <a:extLst>
                    <a:ext uri="{9D8B030D-6E8A-4147-A177-3AD203B41FA5}">
                      <a16:colId xmlns:a16="http://schemas.microsoft.com/office/drawing/2014/main" val="1490956773"/>
                    </a:ext>
                  </a:extLst>
                </a:gridCol>
                <a:gridCol w="717973">
                  <a:extLst>
                    <a:ext uri="{9D8B030D-6E8A-4147-A177-3AD203B41FA5}">
                      <a16:colId xmlns:a16="http://schemas.microsoft.com/office/drawing/2014/main" val="906687890"/>
                    </a:ext>
                  </a:extLst>
                </a:gridCol>
                <a:gridCol w="717973">
                  <a:extLst>
                    <a:ext uri="{9D8B030D-6E8A-4147-A177-3AD203B41FA5}">
                      <a16:colId xmlns:a16="http://schemas.microsoft.com/office/drawing/2014/main" val="2878768814"/>
                    </a:ext>
                  </a:extLst>
                </a:gridCol>
                <a:gridCol w="717973">
                  <a:extLst>
                    <a:ext uri="{9D8B030D-6E8A-4147-A177-3AD203B41FA5}">
                      <a16:colId xmlns:a16="http://schemas.microsoft.com/office/drawing/2014/main" val="452427855"/>
                    </a:ext>
                  </a:extLst>
                </a:gridCol>
                <a:gridCol w="717973">
                  <a:extLst>
                    <a:ext uri="{9D8B030D-6E8A-4147-A177-3AD203B41FA5}">
                      <a16:colId xmlns:a16="http://schemas.microsoft.com/office/drawing/2014/main" val="2930012120"/>
                    </a:ext>
                  </a:extLst>
                </a:gridCol>
                <a:gridCol w="717973">
                  <a:extLst>
                    <a:ext uri="{9D8B030D-6E8A-4147-A177-3AD203B41FA5}">
                      <a16:colId xmlns:a16="http://schemas.microsoft.com/office/drawing/2014/main" val="4062734543"/>
                    </a:ext>
                  </a:extLst>
                </a:gridCol>
                <a:gridCol w="717973">
                  <a:extLst>
                    <a:ext uri="{9D8B030D-6E8A-4147-A177-3AD203B41FA5}">
                      <a16:colId xmlns:a16="http://schemas.microsoft.com/office/drawing/2014/main" val="1808699998"/>
                    </a:ext>
                  </a:extLst>
                </a:gridCol>
                <a:gridCol w="717973">
                  <a:extLst>
                    <a:ext uri="{9D8B030D-6E8A-4147-A177-3AD203B41FA5}">
                      <a16:colId xmlns:a16="http://schemas.microsoft.com/office/drawing/2014/main" val="653624385"/>
                    </a:ext>
                  </a:extLst>
                </a:gridCol>
                <a:gridCol w="717973">
                  <a:extLst>
                    <a:ext uri="{9D8B030D-6E8A-4147-A177-3AD203B41FA5}">
                      <a16:colId xmlns:a16="http://schemas.microsoft.com/office/drawing/2014/main" val="3967988214"/>
                    </a:ext>
                  </a:extLst>
                </a:gridCol>
                <a:gridCol w="717973">
                  <a:extLst>
                    <a:ext uri="{9D8B030D-6E8A-4147-A177-3AD203B41FA5}">
                      <a16:colId xmlns:a16="http://schemas.microsoft.com/office/drawing/2014/main" val="2336589281"/>
                    </a:ext>
                  </a:extLst>
                </a:gridCol>
                <a:gridCol w="717973">
                  <a:extLst>
                    <a:ext uri="{9D8B030D-6E8A-4147-A177-3AD203B41FA5}">
                      <a16:colId xmlns:a16="http://schemas.microsoft.com/office/drawing/2014/main" val="1608266535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2014 г.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2015г.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 г.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 г.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г.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797081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Сумма, 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млн.руб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Сумма, 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млн.руб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</a:t>
                      </a:r>
                    </a:p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Сумма, 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млн.руб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</a:t>
                      </a:r>
                    </a:p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Сумма, 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млн.руб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</a:t>
                      </a:r>
                    </a:p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Сумма, 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млн.руб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42933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молодых семей, ед.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64999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462871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8357</TotalTime>
  <Words>7065</Words>
  <Application>Microsoft Office PowerPoint</Application>
  <PresentationFormat>Широкоэкранный</PresentationFormat>
  <Paragraphs>639</Paragraphs>
  <Slides>65</Slides>
  <Notes>4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65</vt:i4>
      </vt:variant>
    </vt:vector>
  </HeadingPairs>
  <TitlesOfParts>
    <vt:vector size="74" baseType="lpstr">
      <vt:lpstr>Arial</vt:lpstr>
      <vt:lpstr>Calibri</vt:lpstr>
      <vt:lpstr>Calibri Light</vt:lpstr>
      <vt:lpstr>Helvetica</vt:lpstr>
      <vt:lpstr>Times New Roman</vt:lpstr>
      <vt:lpstr>Wingdings</vt:lpstr>
      <vt:lpstr>Wingdings 3</vt:lpstr>
      <vt:lpstr>Тема Office</vt:lpstr>
      <vt:lpstr>Диаграмма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Стратегия социально-экономического развития Усть-Катавского городского округа до 2020 года - объем инвестиций к 2020 году до 1,4 млрд. рублей, в 2018 году объем инвестиций -3,1 млрд. рублей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Бочкарева Наталья Николаевна</dc:creator>
  <cp:lastModifiedBy>Чернова Ольга Александровна</cp:lastModifiedBy>
  <cp:revision>358</cp:revision>
  <cp:lastPrinted>2019-11-26T11:14:45Z</cp:lastPrinted>
  <dcterms:created xsi:type="dcterms:W3CDTF">2019-09-24T09:59:52Z</dcterms:created>
  <dcterms:modified xsi:type="dcterms:W3CDTF">2019-12-02T10:11:36Z</dcterms:modified>
</cp:coreProperties>
</file>